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5143500" type="screen16x9"/>
  <p:notesSz cx="9144000" cy="5143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246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455108" y="1191259"/>
            <a:ext cx="6233782" cy="20097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2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8/7/2019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1" i="0">
                <a:solidFill>
                  <a:srgbClr val="262626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8/7/2019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1546917"/>
            <a:ext cx="9144000" cy="3596640"/>
          </a:xfrm>
          <a:custGeom>
            <a:avLst/>
            <a:gdLst/>
            <a:ahLst/>
            <a:cxnLst/>
            <a:rect l="l" t="t" r="r" b="b"/>
            <a:pathLst>
              <a:path w="9144000" h="3596640">
                <a:moveTo>
                  <a:pt x="0" y="0"/>
                </a:moveTo>
                <a:lnTo>
                  <a:pt x="9144000" y="0"/>
                </a:lnTo>
                <a:lnTo>
                  <a:pt x="9144000" y="3596582"/>
                </a:lnTo>
                <a:lnTo>
                  <a:pt x="0" y="3596582"/>
                </a:lnTo>
                <a:lnTo>
                  <a:pt x="0" y="0"/>
                </a:lnTo>
                <a:close/>
              </a:path>
            </a:pathLst>
          </a:custGeom>
          <a:solidFill>
            <a:srgbClr val="4446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1" i="0">
                <a:solidFill>
                  <a:srgbClr val="262626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8/7/2019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1" i="0">
                <a:solidFill>
                  <a:srgbClr val="262626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8/7/2019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8/7/2019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22132" y="449580"/>
            <a:ext cx="5499734" cy="4216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1" i="0">
                <a:solidFill>
                  <a:srgbClr val="262626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4911" y="2137155"/>
            <a:ext cx="8574177" cy="22059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8/7/2019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hop.hosting.wellsfargo.com/cix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735722" y="4899045"/>
            <a:ext cx="73025" cy="139065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r>
              <a:rPr sz="900" dirty="0">
                <a:latin typeface="Verdana"/>
                <a:cs typeface="Verdana"/>
              </a:rPr>
              <a:t>0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986212" y="0"/>
            <a:ext cx="5157787" cy="5143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-1" y="0"/>
            <a:ext cx="4572000" cy="5143500"/>
          </a:xfrm>
          <a:custGeom>
            <a:avLst/>
            <a:gdLst/>
            <a:ahLst/>
            <a:cxnLst/>
            <a:rect l="l" t="t" r="r" b="b"/>
            <a:pathLst>
              <a:path w="4572000" h="5143500">
                <a:moveTo>
                  <a:pt x="4572001" y="0"/>
                </a:moveTo>
                <a:lnTo>
                  <a:pt x="0" y="0"/>
                </a:lnTo>
                <a:lnTo>
                  <a:pt x="0" y="5143500"/>
                </a:lnTo>
                <a:lnTo>
                  <a:pt x="4054378" y="5143500"/>
                </a:lnTo>
                <a:lnTo>
                  <a:pt x="4572001" y="0"/>
                </a:lnTo>
                <a:close/>
              </a:path>
            </a:pathLst>
          </a:custGeom>
          <a:solidFill>
            <a:srgbClr val="4446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5625" y="3029204"/>
            <a:ext cx="3361690" cy="1281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99415">
              <a:lnSpc>
                <a:spcPct val="115599"/>
              </a:lnSpc>
              <a:spcBef>
                <a:spcPts val="100"/>
              </a:spcBef>
            </a:pPr>
            <a:r>
              <a:rPr sz="1800" spc="-50" dirty="0">
                <a:solidFill>
                  <a:srgbClr val="FFFFFF"/>
                </a:solidFill>
                <a:latin typeface="Verdana"/>
                <a:cs typeface="Verdana"/>
              </a:rPr>
              <a:t>We </a:t>
            </a:r>
            <a:r>
              <a:rPr sz="1800" spc="-5" dirty="0">
                <a:solidFill>
                  <a:srgbClr val="FFFFFF"/>
                </a:solidFill>
                <a:latin typeface="Verdana"/>
                <a:cs typeface="Verdana"/>
              </a:rPr>
              <a:t>humanize commercial  online banking,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Verdana"/>
                <a:cs typeface="Verdana"/>
              </a:rPr>
              <a:t>helping</a:t>
            </a:r>
            <a:endParaRPr sz="1800">
              <a:latin typeface="Verdana"/>
              <a:cs typeface="Verdana"/>
            </a:endParaRPr>
          </a:p>
          <a:p>
            <a:pPr marL="12700" marR="5080">
              <a:lnSpc>
                <a:spcPct val="111100"/>
              </a:lnSpc>
              <a:spcBef>
                <a:spcPts val="95"/>
              </a:spcBef>
            </a:pPr>
            <a:r>
              <a:rPr sz="1800" spc="-5" dirty="0">
                <a:solidFill>
                  <a:srgbClr val="FFFFFF"/>
                </a:solidFill>
                <a:latin typeface="Verdana"/>
                <a:cs typeface="Verdana"/>
              </a:rPr>
              <a:t>our customers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feel </a:t>
            </a:r>
            <a:r>
              <a:rPr sz="1800" spc="-5" dirty="0">
                <a:solidFill>
                  <a:srgbClr val="FFFFFF"/>
                </a:solidFill>
                <a:latin typeface="Verdana"/>
                <a:cs typeface="Verdana"/>
              </a:rPr>
              <a:t>confident  and productive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in </a:t>
            </a:r>
            <a:r>
              <a:rPr sz="1800" spc="-5" dirty="0">
                <a:solidFill>
                  <a:srgbClr val="FFFFFF"/>
                </a:solidFill>
                <a:latin typeface="Verdana"/>
                <a:cs typeface="Verdana"/>
              </a:rPr>
              <a:t>their</a:t>
            </a:r>
            <a:r>
              <a:rPr sz="18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Verdana"/>
                <a:cs typeface="Verdana"/>
              </a:rPr>
              <a:t>work.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55625" y="378459"/>
            <a:ext cx="3430904" cy="20955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10795">
              <a:lnSpc>
                <a:spcPct val="99800"/>
              </a:lnSpc>
              <a:spcBef>
                <a:spcPts val="105"/>
              </a:spcBef>
            </a:pPr>
            <a:r>
              <a:rPr sz="3400" spc="-5" dirty="0">
                <a:solidFill>
                  <a:srgbClr val="FFFFFF"/>
                </a:solidFill>
              </a:rPr>
              <a:t>Customer  Insights </a:t>
            </a:r>
            <a:r>
              <a:rPr sz="3400" dirty="0">
                <a:solidFill>
                  <a:srgbClr val="FFFFFF"/>
                </a:solidFill>
              </a:rPr>
              <a:t>&amp;  </a:t>
            </a:r>
            <a:r>
              <a:rPr sz="3400" spc="-5" dirty="0">
                <a:solidFill>
                  <a:srgbClr val="FFFFFF"/>
                </a:solidFill>
              </a:rPr>
              <a:t>Experience  Design</a:t>
            </a:r>
            <a:r>
              <a:rPr sz="3400" spc="-65" dirty="0">
                <a:solidFill>
                  <a:srgbClr val="FFFFFF"/>
                </a:solidFill>
              </a:rPr>
              <a:t> </a:t>
            </a:r>
            <a:r>
              <a:rPr sz="3400" spc="-155" dirty="0">
                <a:solidFill>
                  <a:srgbClr val="FFFFFF"/>
                </a:solidFill>
              </a:rPr>
              <a:t>(CIXD)</a:t>
            </a:r>
            <a:endParaRPr sz="3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723022" y="4886959"/>
            <a:ext cx="9842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latin typeface="Verdana"/>
                <a:cs typeface="Verdana"/>
              </a:rPr>
              <a:t>1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6800850" cy="5143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61895" y="0"/>
            <a:ext cx="4582160" cy="5143500"/>
          </a:xfrm>
          <a:custGeom>
            <a:avLst/>
            <a:gdLst/>
            <a:ahLst/>
            <a:cxnLst/>
            <a:rect l="l" t="t" r="r" b="b"/>
            <a:pathLst>
              <a:path w="4582159" h="5143500">
                <a:moveTo>
                  <a:pt x="4582104" y="0"/>
                </a:moveTo>
                <a:lnTo>
                  <a:pt x="517622" y="0"/>
                </a:lnTo>
                <a:lnTo>
                  <a:pt x="0" y="5143500"/>
                </a:lnTo>
                <a:lnTo>
                  <a:pt x="4582104" y="5143500"/>
                </a:lnTo>
                <a:lnTo>
                  <a:pt x="4582104" y="0"/>
                </a:lnTo>
                <a:close/>
              </a:path>
            </a:pathLst>
          </a:custGeom>
          <a:solidFill>
            <a:srgbClr val="4446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364905" y="2221483"/>
            <a:ext cx="3228975" cy="128143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lnSpc>
                <a:spcPct val="114100"/>
              </a:lnSpc>
              <a:spcBef>
                <a:spcPts val="130"/>
              </a:spcBef>
            </a:pPr>
            <a:r>
              <a:rPr sz="1800" spc="-50" dirty="0">
                <a:solidFill>
                  <a:srgbClr val="FFFFFF"/>
                </a:solidFill>
                <a:latin typeface="Verdana"/>
                <a:cs typeface="Verdana"/>
              </a:rPr>
              <a:t>We </a:t>
            </a:r>
            <a:r>
              <a:rPr sz="1800" spc="-10" dirty="0">
                <a:solidFill>
                  <a:srgbClr val="FFFFFF"/>
                </a:solidFill>
                <a:latin typeface="Verdana"/>
                <a:cs typeface="Verdana"/>
              </a:rPr>
              <a:t>are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a </a:t>
            </a:r>
            <a:r>
              <a:rPr sz="1800" spc="-10" dirty="0">
                <a:solidFill>
                  <a:srgbClr val="FFFFFF"/>
                </a:solidFill>
                <a:latin typeface="Verdana"/>
                <a:cs typeface="Verdana"/>
              </a:rPr>
              <a:t>key </a:t>
            </a:r>
            <a:r>
              <a:rPr sz="1800" spc="-5" dirty="0">
                <a:solidFill>
                  <a:srgbClr val="FFFFFF"/>
                </a:solidFill>
                <a:latin typeface="Verdana"/>
                <a:cs typeface="Verdana"/>
              </a:rPr>
              <a:t>partner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in  </a:t>
            </a:r>
            <a:r>
              <a:rPr sz="1800" spc="-5" dirty="0">
                <a:solidFill>
                  <a:srgbClr val="FFFFFF"/>
                </a:solidFill>
                <a:latin typeface="Verdana"/>
                <a:cs typeface="Verdana"/>
              </a:rPr>
              <a:t>product development for  </a:t>
            </a:r>
            <a:r>
              <a:rPr sz="1800" i="1" spc="-5" dirty="0">
                <a:solidFill>
                  <a:srgbClr val="FFFFFF"/>
                </a:solidFill>
                <a:latin typeface="Verdana"/>
                <a:cs typeface="Verdana"/>
              </a:rPr>
              <a:t>CEO</a:t>
            </a:r>
            <a:r>
              <a:rPr sz="1800" spc="-7" baseline="23148" dirty="0">
                <a:solidFill>
                  <a:srgbClr val="FFFFFF"/>
                </a:solidFill>
                <a:latin typeface="Verdana"/>
                <a:cs typeface="Verdana"/>
              </a:rPr>
              <a:t>®</a:t>
            </a:r>
            <a:r>
              <a:rPr sz="1800" spc="-5" dirty="0">
                <a:solidFill>
                  <a:srgbClr val="FFFFFF"/>
                </a:solidFill>
                <a:latin typeface="Verdana"/>
                <a:cs typeface="Verdana"/>
              </a:rPr>
              <a:t>, </a:t>
            </a:r>
            <a:r>
              <a:rPr sz="1800" spc="-30" dirty="0">
                <a:solidFill>
                  <a:srgbClr val="FFFFFF"/>
                </a:solidFill>
                <a:latin typeface="Verdana"/>
                <a:cs typeface="Verdana"/>
              </a:rPr>
              <a:t>Gateway, </a:t>
            </a:r>
            <a:r>
              <a:rPr sz="1800" spc="-5" dirty="0">
                <a:solidFill>
                  <a:srgbClr val="FFFFFF"/>
                </a:solidFill>
                <a:latin typeface="Verdana"/>
                <a:cs typeface="Verdana"/>
              </a:rPr>
              <a:t>and  Wholesale digital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Verdana"/>
                <a:cs typeface="Verdana"/>
              </a:rPr>
              <a:t>platforms.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319648" y="1319276"/>
            <a:ext cx="188595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300" dirty="0">
                <a:solidFill>
                  <a:srgbClr val="FFFFFF"/>
                </a:solidFill>
              </a:rPr>
              <a:t>CI</a:t>
            </a:r>
            <a:r>
              <a:rPr sz="4800" spc="290" dirty="0">
                <a:solidFill>
                  <a:srgbClr val="FFFFFF"/>
                </a:solidFill>
              </a:rPr>
              <a:t>X</a:t>
            </a:r>
            <a:r>
              <a:rPr sz="4800" dirty="0">
                <a:solidFill>
                  <a:srgbClr val="FFFFFF"/>
                </a:solidFill>
              </a:rPr>
              <a:t>D</a:t>
            </a:r>
            <a:endParaRPr sz="48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735722" y="4899045"/>
            <a:ext cx="73025" cy="139065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r>
              <a:rPr sz="900" dirty="0">
                <a:latin typeface="Verdana"/>
                <a:cs typeface="Verdana"/>
              </a:rPr>
              <a:t>2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5751576" cy="51419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24255" y="1289303"/>
            <a:ext cx="5553456" cy="190195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9184" y="1862327"/>
            <a:ext cx="4547616" cy="190195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81000" y="2444495"/>
            <a:ext cx="4690872" cy="1905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55626" y="1441743"/>
            <a:ext cx="5370195" cy="216662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sz="1700" b="0" spc="-5" dirty="0">
                <a:solidFill>
                  <a:srgbClr val="FFFFFF"/>
                </a:solidFill>
                <a:latin typeface="Verdana"/>
                <a:cs typeface="Verdana"/>
              </a:rPr>
              <a:t>CIXD helps</a:t>
            </a:r>
            <a:r>
              <a:rPr sz="1700" b="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700" b="0" spc="-5" dirty="0">
                <a:solidFill>
                  <a:srgbClr val="FFFFFF"/>
                </a:solidFill>
                <a:latin typeface="Verdana"/>
                <a:cs typeface="Verdana"/>
              </a:rPr>
              <a:t>partners…</a:t>
            </a:r>
            <a:endParaRPr sz="1700">
              <a:latin typeface="Verdana"/>
              <a:cs typeface="Verdana"/>
            </a:endParaRPr>
          </a:p>
          <a:p>
            <a:pPr marL="15240" marR="5080">
              <a:lnSpc>
                <a:spcPct val="99700"/>
              </a:lnSpc>
              <a:spcBef>
                <a:spcPts val="815"/>
              </a:spcBef>
            </a:pPr>
            <a:r>
              <a:rPr sz="3800" spc="-5" dirty="0">
                <a:solidFill>
                  <a:srgbClr val="FFFFFF"/>
                </a:solidFill>
              </a:rPr>
              <a:t>Transform</a:t>
            </a:r>
            <a:r>
              <a:rPr sz="3800" spc="-65" dirty="0">
                <a:solidFill>
                  <a:srgbClr val="FFFFFF"/>
                </a:solidFill>
              </a:rPr>
              <a:t> </a:t>
            </a:r>
            <a:r>
              <a:rPr sz="3800" spc="-5" dirty="0">
                <a:solidFill>
                  <a:srgbClr val="FFFFFF"/>
                </a:solidFill>
              </a:rPr>
              <a:t>business  objectives and  customer</a:t>
            </a:r>
            <a:r>
              <a:rPr sz="3800" spc="-10" dirty="0">
                <a:solidFill>
                  <a:srgbClr val="FFFFFF"/>
                </a:solidFill>
              </a:rPr>
              <a:t> </a:t>
            </a:r>
            <a:r>
              <a:rPr sz="3800" dirty="0">
                <a:solidFill>
                  <a:srgbClr val="FFFFFF"/>
                </a:solidFill>
              </a:rPr>
              <a:t>needs</a:t>
            </a:r>
            <a:endParaRPr sz="38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735722" y="4899045"/>
            <a:ext cx="73025" cy="139065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r>
              <a:rPr sz="900" dirty="0">
                <a:latin typeface="Verdana"/>
                <a:cs typeface="Verdana"/>
              </a:rPr>
              <a:t>3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228" y="7373"/>
            <a:ext cx="9135540" cy="51361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6071616" cy="51328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66927" y="1289303"/>
            <a:ext cx="5769864" cy="190195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69391" y="1862327"/>
            <a:ext cx="5260848" cy="190195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63880" y="2444495"/>
            <a:ext cx="5635752" cy="1905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55626" y="1441743"/>
            <a:ext cx="5672455" cy="216662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sz="1700" b="0" spc="-5" dirty="0">
                <a:solidFill>
                  <a:srgbClr val="FFFFFF"/>
                </a:solidFill>
                <a:latin typeface="Verdana"/>
                <a:cs typeface="Verdana"/>
              </a:rPr>
              <a:t>CIXD helps</a:t>
            </a:r>
            <a:r>
              <a:rPr sz="1700" b="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700" b="0" spc="-5" dirty="0">
                <a:solidFill>
                  <a:srgbClr val="FFFFFF"/>
                </a:solidFill>
                <a:latin typeface="Verdana"/>
                <a:cs typeface="Verdana"/>
              </a:rPr>
              <a:t>partners…</a:t>
            </a:r>
            <a:endParaRPr sz="1700">
              <a:latin typeface="Verdana"/>
              <a:cs typeface="Verdana"/>
            </a:endParaRPr>
          </a:p>
          <a:p>
            <a:pPr marL="15240" marR="5080">
              <a:lnSpc>
                <a:spcPct val="99700"/>
              </a:lnSpc>
              <a:spcBef>
                <a:spcPts val="815"/>
              </a:spcBef>
            </a:pPr>
            <a:r>
              <a:rPr sz="3800" spc="-5" dirty="0">
                <a:solidFill>
                  <a:srgbClr val="FFFFFF"/>
                </a:solidFill>
              </a:rPr>
              <a:t>Leverage technology  to create effective  digital</a:t>
            </a:r>
            <a:r>
              <a:rPr sz="3800" spc="-45" dirty="0">
                <a:solidFill>
                  <a:srgbClr val="FFFFFF"/>
                </a:solidFill>
              </a:rPr>
              <a:t> </a:t>
            </a:r>
            <a:r>
              <a:rPr sz="3800" spc="-5" dirty="0">
                <a:solidFill>
                  <a:srgbClr val="FFFFFF"/>
                </a:solidFill>
              </a:rPr>
              <a:t>environments</a:t>
            </a:r>
            <a:endParaRPr sz="38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735722" y="4899045"/>
            <a:ext cx="73025" cy="139065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r>
              <a:rPr sz="900" dirty="0">
                <a:latin typeface="Verdana"/>
                <a:cs typeface="Verdana"/>
              </a:rPr>
              <a:t>4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6071616" cy="51328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55626" y="1441743"/>
            <a:ext cx="5695315" cy="216662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sz="1700" b="0" spc="-5" dirty="0">
                <a:solidFill>
                  <a:srgbClr val="FFFFFF"/>
                </a:solidFill>
                <a:latin typeface="Verdana"/>
                <a:cs typeface="Verdana"/>
              </a:rPr>
              <a:t>CIXD helps</a:t>
            </a:r>
            <a:r>
              <a:rPr sz="1700" b="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700" b="0" spc="-5" dirty="0">
                <a:solidFill>
                  <a:srgbClr val="FFFFFF"/>
                </a:solidFill>
                <a:latin typeface="Verdana"/>
                <a:cs typeface="Verdana"/>
              </a:rPr>
              <a:t>partners…</a:t>
            </a:r>
            <a:endParaRPr sz="1700">
              <a:latin typeface="Verdana"/>
              <a:cs typeface="Verdana"/>
            </a:endParaRPr>
          </a:p>
          <a:p>
            <a:pPr marL="15240" marR="5080">
              <a:lnSpc>
                <a:spcPct val="99700"/>
              </a:lnSpc>
              <a:spcBef>
                <a:spcPts val="815"/>
              </a:spcBef>
            </a:pPr>
            <a:r>
              <a:rPr sz="3800" spc="-5" dirty="0">
                <a:solidFill>
                  <a:srgbClr val="FFFFFF"/>
                </a:solidFill>
              </a:rPr>
              <a:t>Deliver intuitive,  confidence–inspiring  user</a:t>
            </a:r>
            <a:r>
              <a:rPr sz="3800" spc="-10" dirty="0">
                <a:solidFill>
                  <a:srgbClr val="FFFFFF"/>
                </a:solidFill>
              </a:rPr>
              <a:t> </a:t>
            </a:r>
            <a:r>
              <a:rPr sz="3800" spc="-5" dirty="0">
                <a:solidFill>
                  <a:srgbClr val="FFFFFF"/>
                </a:solidFill>
              </a:rPr>
              <a:t>experiences</a:t>
            </a:r>
            <a:endParaRPr sz="38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723022" y="4886959"/>
            <a:ext cx="9842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latin typeface="Verdana"/>
                <a:cs typeface="Verdana"/>
              </a:rPr>
              <a:t>5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391115" y="0"/>
            <a:ext cx="1334770" cy="2012314"/>
          </a:xfrm>
          <a:custGeom>
            <a:avLst/>
            <a:gdLst/>
            <a:ahLst/>
            <a:cxnLst/>
            <a:rect l="l" t="t" r="r" b="b"/>
            <a:pathLst>
              <a:path w="1334770" h="2012314">
                <a:moveTo>
                  <a:pt x="0" y="2011914"/>
                </a:moveTo>
                <a:lnTo>
                  <a:pt x="519" y="1963808"/>
                </a:lnTo>
                <a:lnTo>
                  <a:pt x="2071" y="1915956"/>
                </a:lnTo>
                <a:lnTo>
                  <a:pt x="4643" y="1868369"/>
                </a:lnTo>
                <a:lnTo>
                  <a:pt x="8227" y="1821058"/>
                </a:lnTo>
                <a:lnTo>
                  <a:pt x="12810" y="1774032"/>
                </a:lnTo>
                <a:lnTo>
                  <a:pt x="18383" y="1727304"/>
                </a:lnTo>
                <a:lnTo>
                  <a:pt x="24934" y="1680882"/>
                </a:lnTo>
                <a:lnTo>
                  <a:pt x="32454" y="1634779"/>
                </a:lnTo>
                <a:lnTo>
                  <a:pt x="40931" y="1589005"/>
                </a:lnTo>
                <a:lnTo>
                  <a:pt x="50354" y="1543570"/>
                </a:lnTo>
                <a:lnTo>
                  <a:pt x="60714" y="1498485"/>
                </a:lnTo>
                <a:lnTo>
                  <a:pt x="71999" y="1453761"/>
                </a:lnTo>
                <a:lnTo>
                  <a:pt x="84198" y="1409408"/>
                </a:lnTo>
                <a:lnTo>
                  <a:pt x="97302" y="1365437"/>
                </a:lnTo>
                <a:lnTo>
                  <a:pt x="111300" y="1321859"/>
                </a:lnTo>
                <a:lnTo>
                  <a:pt x="126180" y="1278685"/>
                </a:lnTo>
                <a:lnTo>
                  <a:pt x="141932" y="1235924"/>
                </a:lnTo>
                <a:lnTo>
                  <a:pt x="158546" y="1193588"/>
                </a:lnTo>
                <a:lnTo>
                  <a:pt x="176010" y="1151687"/>
                </a:lnTo>
                <a:lnTo>
                  <a:pt x="194315" y="1110232"/>
                </a:lnTo>
                <a:lnTo>
                  <a:pt x="213449" y="1069234"/>
                </a:lnTo>
                <a:lnTo>
                  <a:pt x="233402" y="1028703"/>
                </a:lnTo>
                <a:lnTo>
                  <a:pt x="254163" y="988650"/>
                </a:lnTo>
                <a:lnTo>
                  <a:pt x="275722" y="949085"/>
                </a:lnTo>
                <a:lnTo>
                  <a:pt x="298068" y="910020"/>
                </a:lnTo>
                <a:lnTo>
                  <a:pt x="321190" y="871464"/>
                </a:lnTo>
                <a:lnTo>
                  <a:pt x="345078" y="833429"/>
                </a:lnTo>
                <a:lnTo>
                  <a:pt x="369720" y="795926"/>
                </a:lnTo>
                <a:lnTo>
                  <a:pt x="395107" y="758964"/>
                </a:lnTo>
                <a:lnTo>
                  <a:pt x="421227" y="722555"/>
                </a:lnTo>
                <a:lnTo>
                  <a:pt x="448071" y="686708"/>
                </a:lnTo>
                <a:lnTo>
                  <a:pt x="475626" y="651436"/>
                </a:lnTo>
                <a:lnTo>
                  <a:pt x="503884" y="616748"/>
                </a:lnTo>
                <a:lnTo>
                  <a:pt x="532832" y="582655"/>
                </a:lnTo>
                <a:lnTo>
                  <a:pt x="562461" y="549168"/>
                </a:lnTo>
                <a:lnTo>
                  <a:pt x="592759" y="516297"/>
                </a:lnTo>
                <a:lnTo>
                  <a:pt x="623716" y="484054"/>
                </a:lnTo>
                <a:lnTo>
                  <a:pt x="655322" y="452448"/>
                </a:lnTo>
                <a:lnTo>
                  <a:pt x="687566" y="421491"/>
                </a:lnTo>
                <a:lnTo>
                  <a:pt x="720436" y="391192"/>
                </a:lnTo>
                <a:lnTo>
                  <a:pt x="753924" y="361564"/>
                </a:lnTo>
                <a:lnTo>
                  <a:pt x="788016" y="332615"/>
                </a:lnTo>
                <a:lnTo>
                  <a:pt x="822704" y="304358"/>
                </a:lnTo>
                <a:lnTo>
                  <a:pt x="857977" y="276802"/>
                </a:lnTo>
                <a:lnTo>
                  <a:pt x="893823" y="249959"/>
                </a:lnTo>
                <a:lnTo>
                  <a:pt x="930232" y="223838"/>
                </a:lnTo>
                <a:lnTo>
                  <a:pt x="967194" y="198452"/>
                </a:lnTo>
                <a:lnTo>
                  <a:pt x="1004698" y="173809"/>
                </a:lnTo>
                <a:lnTo>
                  <a:pt x="1042733" y="149922"/>
                </a:lnTo>
                <a:lnTo>
                  <a:pt x="1081288" y="126800"/>
                </a:lnTo>
                <a:lnTo>
                  <a:pt x="1120354" y="104454"/>
                </a:lnTo>
                <a:lnTo>
                  <a:pt x="1159918" y="82895"/>
                </a:lnTo>
                <a:lnTo>
                  <a:pt x="1199971" y="62134"/>
                </a:lnTo>
                <a:lnTo>
                  <a:pt x="1240502" y="42181"/>
                </a:lnTo>
                <a:lnTo>
                  <a:pt x="1281500" y="23046"/>
                </a:lnTo>
                <a:lnTo>
                  <a:pt x="1322955" y="4742"/>
                </a:lnTo>
                <a:lnTo>
                  <a:pt x="1334333" y="0"/>
                </a:lnTo>
              </a:path>
            </a:pathLst>
          </a:custGeom>
          <a:ln w="127000">
            <a:solidFill>
              <a:srgbClr val="09263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391115" y="0"/>
            <a:ext cx="4366895" cy="4195445"/>
          </a:xfrm>
          <a:custGeom>
            <a:avLst/>
            <a:gdLst/>
            <a:ahLst/>
            <a:cxnLst/>
            <a:rect l="l" t="t" r="r" b="b"/>
            <a:pathLst>
              <a:path w="4366895" h="4195445">
                <a:moveTo>
                  <a:pt x="3032032" y="0"/>
                </a:moveTo>
                <a:lnTo>
                  <a:pt x="3084865" y="23046"/>
                </a:lnTo>
                <a:lnTo>
                  <a:pt x="3125863" y="42181"/>
                </a:lnTo>
                <a:lnTo>
                  <a:pt x="3166394" y="62134"/>
                </a:lnTo>
                <a:lnTo>
                  <a:pt x="3206447" y="82895"/>
                </a:lnTo>
                <a:lnTo>
                  <a:pt x="3246012" y="104454"/>
                </a:lnTo>
                <a:lnTo>
                  <a:pt x="3285077" y="126800"/>
                </a:lnTo>
                <a:lnTo>
                  <a:pt x="3323632" y="149922"/>
                </a:lnTo>
                <a:lnTo>
                  <a:pt x="3361667" y="173809"/>
                </a:lnTo>
                <a:lnTo>
                  <a:pt x="3399171" y="198452"/>
                </a:lnTo>
                <a:lnTo>
                  <a:pt x="3436133" y="223838"/>
                </a:lnTo>
                <a:lnTo>
                  <a:pt x="3472542" y="249959"/>
                </a:lnTo>
                <a:lnTo>
                  <a:pt x="3508388" y="276802"/>
                </a:lnTo>
                <a:lnTo>
                  <a:pt x="3543661" y="304358"/>
                </a:lnTo>
                <a:lnTo>
                  <a:pt x="3578349" y="332615"/>
                </a:lnTo>
                <a:lnTo>
                  <a:pt x="3612442" y="361564"/>
                </a:lnTo>
                <a:lnTo>
                  <a:pt x="3645929" y="391192"/>
                </a:lnTo>
                <a:lnTo>
                  <a:pt x="3678799" y="421491"/>
                </a:lnTo>
                <a:lnTo>
                  <a:pt x="3711043" y="452448"/>
                </a:lnTo>
                <a:lnTo>
                  <a:pt x="3742649" y="484054"/>
                </a:lnTo>
                <a:lnTo>
                  <a:pt x="3773606" y="516297"/>
                </a:lnTo>
                <a:lnTo>
                  <a:pt x="3803905" y="549168"/>
                </a:lnTo>
                <a:lnTo>
                  <a:pt x="3833533" y="582655"/>
                </a:lnTo>
                <a:lnTo>
                  <a:pt x="3862482" y="616748"/>
                </a:lnTo>
                <a:lnTo>
                  <a:pt x="3890739" y="651436"/>
                </a:lnTo>
                <a:lnTo>
                  <a:pt x="3918295" y="686708"/>
                </a:lnTo>
                <a:lnTo>
                  <a:pt x="3945138" y="722555"/>
                </a:lnTo>
                <a:lnTo>
                  <a:pt x="3971258" y="758964"/>
                </a:lnTo>
                <a:lnTo>
                  <a:pt x="3996645" y="795926"/>
                </a:lnTo>
                <a:lnTo>
                  <a:pt x="4021288" y="833429"/>
                </a:lnTo>
                <a:lnTo>
                  <a:pt x="4045175" y="871464"/>
                </a:lnTo>
                <a:lnTo>
                  <a:pt x="4068297" y="910020"/>
                </a:lnTo>
                <a:lnTo>
                  <a:pt x="4090643" y="949085"/>
                </a:lnTo>
                <a:lnTo>
                  <a:pt x="4112202" y="988650"/>
                </a:lnTo>
                <a:lnTo>
                  <a:pt x="4132963" y="1028703"/>
                </a:lnTo>
                <a:lnTo>
                  <a:pt x="4152916" y="1069234"/>
                </a:lnTo>
                <a:lnTo>
                  <a:pt x="4172050" y="1110232"/>
                </a:lnTo>
                <a:lnTo>
                  <a:pt x="4190355" y="1151687"/>
                </a:lnTo>
                <a:lnTo>
                  <a:pt x="4207819" y="1193588"/>
                </a:lnTo>
                <a:lnTo>
                  <a:pt x="4224433" y="1235924"/>
                </a:lnTo>
                <a:lnTo>
                  <a:pt x="4240185" y="1278685"/>
                </a:lnTo>
                <a:lnTo>
                  <a:pt x="4255065" y="1321859"/>
                </a:lnTo>
                <a:lnTo>
                  <a:pt x="4269063" y="1365437"/>
                </a:lnTo>
                <a:lnTo>
                  <a:pt x="4282167" y="1409408"/>
                </a:lnTo>
                <a:lnTo>
                  <a:pt x="4294366" y="1453761"/>
                </a:lnTo>
                <a:lnTo>
                  <a:pt x="4305651" y="1498485"/>
                </a:lnTo>
                <a:lnTo>
                  <a:pt x="4316011" y="1543570"/>
                </a:lnTo>
                <a:lnTo>
                  <a:pt x="4325435" y="1589005"/>
                </a:lnTo>
                <a:lnTo>
                  <a:pt x="4333911" y="1634779"/>
                </a:lnTo>
                <a:lnTo>
                  <a:pt x="4341431" y="1680882"/>
                </a:lnTo>
                <a:lnTo>
                  <a:pt x="4347982" y="1727304"/>
                </a:lnTo>
                <a:lnTo>
                  <a:pt x="4353555" y="1774032"/>
                </a:lnTo>
                <a:lnTo>
                  <a:pt x="4358138" y="1821058"/>
                </a:lnTo>
                <a:lnTo>
                  <a:pt x="4361722" y="1868369"/>
                </a:lnTo>
                <a:lnTo>
                  <a:pt x="4364295" y="1915956"/>
                </a:lnTo>
                <a:lnTo>
                  <a:pt x="4365846" y="1963808"/>
                </a:lnTo>
                <a:lnTo>
                  <a:pt x="4366366" y="2011914"/>
                </a:lnTo>
                <a:lnTo>
                  <a:pt x="4365846" y="2060020"/>
                </a:lnTo>
                <a:lnTo>
                  <a:pt x="4364295" y="2107872"/>
                </a:lnTo>
                <a:lnTo>
                  <a:pt x="4361722" y="2155459"/>
                </a:lnTo>
                <a:lnTo>
                  <a:pt x="4358138" y="2202771"/>
                </a:lnTo>
                <a:lnTo>
                  <a:pt x="4353555" y="2249796"/>
                </a:lnTo>
                <a:lnTo>
                  <a:pt x="4347982" y="2296525"/>
                </a:lnTo>
                <a:lnTo>
                  <a:pt x="4341431" y="2342946"/>
                </a:lnTo>
                <a:lnTo>
                  <a:pt x="4333911" y="2389049"/>
                </a:lnTo>
                <a:lnTo>
                  <a:pt x="4325435" y="2434823"/>
                </a:lnTo>
                <a:lnTo>
                  <a:pt x="4316011" y="2480258"/>
                </a:lnTo>
                <a:lnTo>
                  <a:pt x="4305651" y="2525343"/>
                </a:lnTo>
                <a:lnTo>
                  <a:pt x="4294366" y="2570067"/>
                </a:lnTo>
                <a:lnTo>
                  <a:pt x="4282167" y="2614420"/>
                </a:lnTo>
                <a:lnTo>
                  <a:pt x="4269063" y="2658391"/>
                </a:lnTo>
                <a:lnTo>
                  <a:pt x="4255065" y="2701969"/>
                </a:lnTo>
                <a:lnTo>
                  <a:pt x="4240185" y="2745144"/>
                </a:lnTo>
                <a:lnTo>
                  <a:pt x="4224433" y="2787904"/>
                </a:lnTo>
                <a:lnTo>
                  <a:pt x="4207819" y="2830241"/>
                </a:lnTo>
                <a:lnTo>
                  <a:pt x="4190355" y="2872141"/>
                </a:lnTo>
                <a:lnTo>
                  <a:pt x="4172050" y="2913596"/>
                </a:lnTo>
                <a:lnTo>
                  <a:pt x="4152916" y="2954595"/>
                </a:lnTo>
                <a:lnTo>
                  <a:pt x="4132963" y="2995126"/>
                </a:lnTo>
                <a:lnTo>
                  <a:pt x="4112202" y="3035179"/>
                </a:lnTo>
                <a:lnTo>
                  <a:pt x="4090643" y="3074743"/>
                </a:lnTo>
                <a:lnTo>
                  <a:pt x="4068297" y="3113809"/>
                </a:lnTo>
                <a:lnTo>
                  <a:pt x="4045175" y="3152364"/>
                </a:lnTo>
                <a:lnTo>
                  <a:pt x="4021288" y="3190399"/>
                </a:lnTo>
                <a:lnTo>
                  <a:pt x="3996645" y="3227903"/>
                </a:lnTo>
                <a:lnTo>
                  <a:pt x="3971258" y="3264864"/>
                </a:lnTo>
                <a:lnTo>
                  <a:pt x="3945138" y="3301274"/>
                </a:lnTo>
                <a:lnTo>
                  <a:pt x="3918295" y="3337120"/>
                </a:lnTo>
                <a:lnTo>
                  <a:pt x="3890739" y="3372392"/>
                </a:lnTo>
                <a:lnTo>
                  <a:pt x="3862482" y="3407080"/>
                </a:lnTo>
                <a:lnTo>
                  <a:pt x="3833533" y="3441173"/>
                </a:lnTo>
                <a:lnTo>
                  <a:pt x="3803905" y="3474660"/>
                </a:lnTo>
                <a:lnTo>
                  <a:pt x="3773606" y="3507531"/>
                </a:lnTo>
                <a:lnTo>
                  <a:pt x="3742649" y="3539774"/>
                </a:lnTo>
                <a:lnTo>
                  <a:pt x="3711043" y="3571380"/>
                </a:lnTo>
                <a:lnTo>
                  <a:pt x="3678799" y="3602338"/>
                </a:lnTo>
                <a:lnTo>
                  <a:pt x="3645929" y="3632636"/>
                </a:lnTo>
                <a:lnTo>
                  <a:pt x="3612442" y="3662265"/>
                </a:lnTo>
                <a:lnTo>
                  <a:pt x="3578349" y="3691213"/>
                </a:lnTo>
                <a:lnTo>
                  <a:pt x="3543661" y="3719471"/>
                </a:lnTo>
                <a:lnTo>
                  <a:pt x="3508388" y="3747026"/>
                </a:lnTo>
                <a:lnTo>
                  <a:pt x="3472542" y="3773870"/>
                </a:lnTo>
                <a:lnTo>
                  <a:pt x="3436133" y="3799990"/>
                </a:lnTo>
                <a:lnTo>
                  <a:pt x="3399171" y="3825377"/>
                </a:lnTo>
                <a:lnTo>
                  <a:pt x="3361667" y="3850019"/>
                </a:lnTo>
                <a:lnTo>
                  <a:pt x="3323632" y="3873907"/>
                </a:lnTo>
                <a:lnTo>
                  <a:pt x="3285077" y="3897029"/>
                </a:lnTo>
                <a:lnTo>
                  <a:pt x="3246012" y="3919374"/>
                </a:lnTo>
                <a:lnTo>
                  <a:pt x="3206447" y="3940933"/>
                </a:lnTo>
                <a:lnTo>
                  <a:pt x="3166394" y="3961695"/>
                </a:lnTo>
                <a:lnTo>
                  <a:pt x="3125863" y="3981648"/>
                </a:lnTo>
                <a:lnTo>
                  <a:pt x="3084865" y="4000782"/>
                </a:lnTo>
                <a:lnTo>
                  <a:pt x="3043410" y="4019087"/>
                </a:lnTo>
                <a:lnTo>
                  <a:pt x="3001509" y="4036551"/>
                </a:lnTo>
                <a:lnTo>
                  <a:pt x="2959173" y="4053165"/>
                </a:lnTo>
                <a:lnTo>
                  <a:pt x="2916412" y="4068917"/>
                </a:lnTo>
                <a:lnTo>
                  <a:pt x="2873237" y="4083797"/>
                </a:lnTo>
                <a:lnTo>
                  <a:pt x="2829659" y="4097794"/>
                </a:lnTo>
                <a:lnTo>
                  <a:pt x="2785688" y="4110898"/>
                </a:lnTo>
                <a:lnTo>
                  <a:pt x="2741336" y="4123098"/>
                </a:lnTo>
                <a:lnTo>
                  <a:pt x="2696612" y="4134383"/>
                </a:lnTo>
                <a:lnTo>
                  <a:pt x="2651527" y="4144743"/>
                </a:lnTo>
                <a:lnTo>
                  <a:pt x="2606092" y="4154166"/>
                </a:lnTo>
                <a:lnTo>
                  <a:pt x="2560317" y="4162643"/>
                </a:lnTo>
                <a:lnTo>
                  <a:pt x="2514214" y="4170162"/>
                </a:lnTo>
                <a:lnTo>
                  <a:pt x="2467793" y="4176714"/>
                </a:lnTo>
                <a:lnTo>
                  <a:pt x="2421064" y="4182287"/>
                </a:lnTo>
                <a:lnTo>
                  <a:pt x="2374039" y="4186870"/>
                </a:lnTo>
                <a:lnTo>
                  <a:pt x="2326727" y="4190453"/>
                </a:lnTo>
                <a:lnTo>
                  <a:pt x="2279140" y="4193026"/>
                </a:lnTo>
                <a:lnTo>
                  <a:pt x="2231289" y="4194578"/>
                </a:lnTo>
                <a:lnTo>
                  <a:pt x="2183183" y="4195097"/>
                </a:lnTo>
                <a:lnTo>
                  <a:pt x="2135077" y="4194578"/>
                </a:lnTo>
                <a:lnTo>
                  <a:pt x="2087225" y="4193026"/>
                </a:lnTo>
                <a:lnTo>
                  <a:pt x="2039638" y="4190453"/>
                </a:lnTo>
                <a:lnTo>
                  <a:pt x="1992326" y="4186870"/>
                </a:lnTo>
                <a:lnTo>
                  <a:pt x="1945301" y="4182287"/>
                </a:lnTo>
                <a:lnTo>
                  <a:pt x="1898572" y="4176714"/>
                </a:lnTo>
                <a:lnTo>
                  <a:pt x="1852151" y="4170162"/>
                </a:lnTo>
                <a:lnTo>
                  <a:pt x="1806048" y="4162643"/>
                </a:lnTo>
                <a:lnTo>
                  <a:pt x="1760273" y="4154166"/>
                </a:lnTo>
                <a:lnTo>
                  <a:pt x="1714839" y="4144743"/>
                </a:lnTo>
                <a:lnTo>
                  <a:pt x="1669754" y="4134383"/>
                </a:lnTo>
                <a:lnTo>
                  <a:pt x="1625029" y="4123098"/>
                </a:lnTo>
                <a:lnTo>
                  <a:pt x="1580677" y="4110898"/>
                </a:lnTo>
                <a:lnTo>
                  <a:pt x="1536706" y="4097794"/>
                </a:lnTo>
                <a:lnTo>
                  <a:pt x="1493128" y="4083797"/>
                </a:lnTo>
                <a:lnTo>
                  <a:pt x="1449953" y="4068917"/>
                </a:lnTo>
                <a:lnTo>
                  <a:pt x="1407192" y="4053165"/>
                </a:lnTo>
                <a:lnTo>
                  <a:pt x="1364856" y="4036551"/>
                </a:lnTo>
                <a:lnTo>
                  <a:pt x="1322955" y="4019087"/>
                </a:lnTo>
                <a:lnTo>
                  <a:pt x="1281500" y="4000782"/>
                </a:lnTo>
                <a:lnTo>
                  <a:pt x="1240502" y="3981648"/>
                </a:lnTo>
                <a:lnTo>
                  <a:pt x="1199971" y="3961695"/>
                </a:lnTo>
                <a:lnTo>
                  <a:pt x="1159918" y="3940933"/>
                </a:lnTo>
                <a:lnTo>
                  <a:pt x="1120354" y="3919374"/>
                </a:lnTo>
                <a:lnTo>
                  <a:pt x="1081288" y="3897029"/>
                </a:lnTo>
                <a:lnTo>
                  <a:pt x="1042733" y="3873907"/>
                </a:lnTo>
                <a:lnTo>
                  <a:pt x="1004698" y="3850019"/>
                </a:lnTo>
                <a:lnTo>
                  <a:pt x="967194" y="3825377"/>
                </a:lnTo>
                <a:lnTo>
                  <a:pt x="930232" y="3799990"/>
                </a:lnTo>
                <a:lnTo>
                  <a:pt x="893823" y="3773870"/>
                </a:lnTo>
                <a:lnTo>
                  <a:pt x="857977" y="3747026"/>
                </a:lnTo>
                <a:lnTo>
                  <a:pt x="822704" y="3719471"/>
                </a:lnTo>
                <a:lnTo>
                  <a:pt x="788016" y="3691213"/>
                </a:lnTo>
                <a:lnTo>
                  <a:pt x="753924" y="3662265"/>
                </a:lnTo>
                <a:lnTo>
                  <a:pt x="720436" y="3632636"/>
                </a:lnTo>
                <a:lnTo>
                  <a:pt x="687566" y="3602338"/>
                </a:lnTo>
                <a:lnTo>
                  <a:pt x="655322" y="3571380"/>
                </a:lnTo>
                <a:lnTo>
                  <a:pt x="623716" y="3539774"/>
                </a:lnTo>
                <a:lnTo>
                  <a:pt x="592759" y="3507531"/>
                </a:lnTo>
                <a:lnTo>
                  <a:pt x="562461" y="3474660"/>
                </a:lnTo>
                <a:lnTo>
                  <a:pt x="532832" y="3441173"/>
                </a:lnTo>
                <a:lnTo>
                  <a:pt x="503884" y="3407080"/>
                </a:lnTo>
                <a:lnTo>
                  <a:pt x="475626" y="3372392"/>
                </a:lnTo>
                <a:lnTo>
                  <a:pt x="448071" y="3337120"/>
                </a:lnTo>
                <a:lnTo>
                  <a:pt x="421227" y="3301274"/>
                </a:lnTo>
                <a:lnTo>
                  <a:pt x="395107" y="3264864"/>
                </a:lnTo>
                <a:lnTo>
                  <a:pt x="369720" y="3227903"/>
                </a:lnTo>
                <a:lnTo>
                  <a:pt x="345078" y="3190399"/>
                </a:lnTo>
                <a:lnTo>
                  <a:pt x="321190" y="3152364"/>
                </a:lnTo>
                <a:lnTo>
                  <a:pt x="298068" y="3113809"/>
                </a:lnTo>
                <a:lnTo>
                  <a:pt x="275722" y="3074743"/>
                </a:lnTo>
                <a:lnTo>
                  <a:pt x="254163" y="3035179"/>
                </a:lnTo>
                <a:lnTo>
                  <a:pt x="233402" y="2995126"/>
                </a:lnTo>
                <a:lnTo>
                  <a:pt x="213449" y="2954595"/>
                </a:lnTo>
                <a:lnTo>
                  <a:pt x="194315" y="2913596"/>
                </a:lnTo>
                <a:lnTo>
                  <a:pt x="176010" y="2872141"/>
                </a:lnTo>
                <a:lnTo>
                  <a:pt x="158546" y="2830241"/>
                </a:lnTo>
                <a:lnTo>
                  <a:pt x="141932" y="2787904"/>
                </a:lnTo>
                <a:lnTo>
                  <a:pt x="126180" y="2745144"/>
                </a:lnTo>
                <a:lnTo>
                  <a:pt x="111300" y="2701969"/>
                </a:lnTo>
                <a:lnTo>
                  <a:pt x="97302" y="2658391"/>
                </a:lnTo>
                <a:lnTo>
                  <a:pt x="84198" y="2614420"/>
                </a:lnTo>
                <a:lnTo>
                  <a:pt x="71999" y="2570067"/>
                </a:lnTo>
                <a:lnTo>
                  <a:pt x="60714" y="2525343"/>
                </a:lnTo>
                <a:lnTo>
                  <a:pt x="50354" y="2480258"/>
                </a:lnTo>
                <a:lnTo>
                  <a:pt x="40931" y="2434823"/>
                </a:lnTo>
                <a:lnTo>
                  <a:pt x="32454" y="2389049"/>
                </a:lnTo>
                <a:lnTo>
                  <a:pt x="24934" y="2342946"/>
                </a:lnTo>
                <a:lnTo>
                  <a:pt x="18383" y="2296525"/>
                </a:lnTo>
                <a:lnTo>
                  <a:pt x="12810" y="2249796"/>
                </a:lnTo>
                <a:lnTo>
                  <a:pt x="8227" y="2202771"/>
                </a:lnTo>
                <a:lnTo>
                  <a:pt x="4643" y="2155459"/>
                </a:lnTo>
                <a:lnTo>
                  <a:pt x="2071" y="2107872"/>
                </a:lnTo>
                <a:lnTo>
                  <a:pt x="519" y="2060020"/>
                </a:lnTo>
                <a:lnTo>
                  <a:pt x="0" y="2011914"/>
                </a:lnTo>
              </a:path>
            </a:pathLst>
          </a:custGeom>
          <a:ln w="127000">
            <a:solidFill>
              <a:srgbClr val="09263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35374" y="1998268"/>
            <a:ext cx="4366895" cy="3145790"/>
          </a:xfrm>
          <a:custGeom>
            <a:avLst/>
            <a:gdLst/>
            <a:ahLst/>
            <a:cxnLst/>
            <a:rect l="l" t="t" r="r" b="b"/>
            <a:pathLst>
              <a:path w="4366895" h="3145790">
                <a:moveTo>
                  <a:pt x="0" y="2183183"/>
                </a:moveTo>
                <a:lnTo>
                  <a:pt x="519" y="2135077"/>
                </a:lnTo>
                <a:lnTo>
                  <a:pt x="2071" y="2087225"/>
                </a:lnTo>
                <a:lnTo>
                  <a:pt x="4643" y="2039638"/>
                </a:lnTo>
                <a:lnTo>
                  <a:pt x="8227" y="1992326"/>
                </a:lnTo>
                <a:lnTo>
                  <a:pt x="12810" y="1945301"/>
                </a:lnTo>
                <a:lnTo>
                  <a:pt x="18383" y="1898572"/>
                </a:lnTo>
                <a:lnTo>
                  <a:pt x="24934" y="1852151"/>
                </a:lnTo>
                <a:lnTo>
                  <a:pt x="32454" y="1806048"/>
                </a:lnTo>
                <a:lnTo>
                  <a:pt x="40931" y="1760273"/>
                </a:lnTo>
                <a:lnTo>
                  <a:pt x="50354" y="1714839"/>
                </a:lnTo>
                <a:lnTo>
                  <a:pt x="60714" y="1669754"/>
                </a:lnTo>
                <a:lnTo>
                  <a:pt x="71999" y="1625029"/>
                </a:lnTo>
                <a:lnTo>
                  <a:pt x="84198" y="1580677"/>
                </a:lnTo>
                <a:lnTo>
                  <a:pt x="97302" y="1536706"/>
                </a:lnTo>
                <a:lnTo>
                  <a:pt x="111300" y="1493128"/>
                </a:lnTo>
                <a:lnTo>
                  <a:pt x="126180" y="1449953"/>
                </a:lnTo>
                <a:lnTo>
                  <a:pt x="141932" y="1407192"/>
                </a:lnTo>
                <a:lnTo>
                  <a:pt x="158546" y="1364856"/>
                </a:lnTo>
                <a:lnTo>
                  <a:pt x="176010" y="1322955"/>
                </a:lnTo>
                <a:lnTo>
                  <a:pt x="194315" y="1281500"/>
                </a:lnTo>
                <a:lnTo>
                  <a:pt x="213449" y="1240502"/>
                </a:lnTo>
                <a:lnTo>
                  <a:pt x="233402" y="1199971"/>
                </a:lnTo>
                <a:lnTo>
                  <a:pt x="254163" y="1159918"/>
                </a:lnTo>
                <a:lnTo>
                  <a:pt x="275722" y="1120354"/>
                </a:lnTo>
                <a:lnTo>
                  <a:pt x="298068" y="1081288"/>
                </a:lnTo>
                <a:lnTo>
                  <a:pt x="321190" y="1042733"/>
                </a:lnTo>
                <a:lnTo>
                  <a:pt x="345078" y="1004698"/>
                </a:lnTo>
                <a:lnTo>
                  <a:pt x="369720" y="967194"/>
                </a:lnTo>
                <a:lnTo>
                  <a:pt x="395107" y="930232"/>
                </a:lnTo>
                <a:lnTo>
                  <a:pt x="421227" y="893823"/>
                </a:lnTo>
                <a:lnTo>
                  <a:pt x="448071" y="857977"/>
                </a:lnTo>
                <a:lnTo>
                  <a:pt x="475626" y="822704"/>
                </a:lnTo>
                <a:lnTo>
                  <a:pt x="503884" y="788016"/>
                </a:lnTo>
                <a:lnTo>
                  <a:pt x="532832" y="753924"/>
                </a:lnTo>
                <a:lnTo>
                  <a:pt x="562461" y="720436"/>
                </a:lnTo>
                <a:lnTo>
                  <a:pt x="592759" y="687566"/>
                </a:lnTo>
                <a:lnTo>
                  <a:pt x="623716" y="655322"/>
                </a:lnTo>
                <a:lnTo>
                  <a:pt x="655322" y="623716"/>
                </a:lnTo>
                <a:lnTo>
                  <a:pt x="687566" y="592759"/>
                </a:lnTo>
                <a:lnTo>
                  <a:pt x="720436" y="562461"/>
                </a:lnTo>
                <a:lnTo>
                  <a:pt x="753924" y="532832"/>
                </a:lnTo>
                <a:lnTo>
                  <a:pt x="788016" y="503884"/>
                </a:lnTo>
                <a:lnTo>
                  <a:pt x="822704" y="475626"/>
                </a:lnTo>
                <a:lnTo>
                  <a:pt x="857977" y="448071"/>
                </a:lnTo>
                <a:lnTo>
                  <a:pt x="893823" y="421227"/>
                </a:lnTo>
                <a:lnTo>
                  <a:pt x="930232" y="395107"/>
                </a:lnTo>
                <a:lnTo>
                  <a:pt x="967194" y="369720"/>
                </a:lnTo>
                <a:lnTo>
                  <a:pt x="1004698" y="345078"/>
                </a:lnTo>
                <a:lnTo>
                  <a:pt x="1042733" y="321190"/>
                </a:lnTo>
                <a:lnTo>
                  <a:pt x="1081288" y="298068"/>
                </a:lnTo>
                <a:lnTo>
                  <a:pt x="1120354" y="275722"/>
                </a:lnTo>
                <a:lnTo>
                  <a:pt x="1159918" y="254163"/>
                </a:lnTo>
                <a:lnTo>
                  <a:pt x="1199971" y="233402"/>
                </a:lnTo>
                <a:lnTo>
                  <a:pt x="1240502" y="213449"/>
                </a:lnTo>
                <a:lnTo>
                  <a:pt x="1281500" y="194315"/>
                </a:lnTo>
                <a:lnTo>
                  <a:pt x="1322955" y="176010"/>
                </a:lnTo>
                <a:lnTo>
                  <a:pt x="1364856" y="158546"/>
                </a:lnTo>
                <a:lnTo>
                  <a:pt x="1407192" y="141932"/>
                </a:lnTo>
                <a:lnTo>
                  <a:pt x="1449953" y="126180"/>
                </a:lnTo>
                <a:lnTo>
                  <a:pt x="1493128" y="111300"/>
                </a:lnTo>
                <a:lnTo>
                  <a:pt x="1536706" y="97302"/>
                </a:lnTo>
                <a:lnTo>
                  <a:pt x="1580677" y="84198"/>
                </a:lnTo>
                <a:lnTo>
                  <a:pt x="1625029" y="71999"/>
                </a:lnTo>
                <a:lnTo>
                  <a:pt x="1669754" y="60714"/>
                </a:lnTo>
                <a:lnTo>
                  <a:pt x="1714839" y="50354"/>
                </a:lnTo>
                <a:lnTo>
                  <a:pt x="1760273" y="40931"/>
                </a:lnTo>
                <a:lnTo>
                  <a:pt x="1806048" y="32454"/>
                </a:lnTo>
                <a:lnTo>
                  <a:pt x="1852151" y="24934"/>
                </a:lnTo>
                <a:lnTo>
                  <a:pt x="1898572" y="18383"/>
                </a:lnTo>
                <a:lnTo>
                  <a:pt x="1945301" y="12810"/>
                </a:lnTo>
                <a:lnTo>
                  <a:pt x="1992326" y="8227"/>
                </a:lnTo>
                <a:lnTo>
                  <a:pt x="2039638" y="4643"/>
                </a:lnTo>
                <a:lnTo>
                  <a:pt x="2087225" y="2071"/>
                </a:lnTo>
                <a:lnTo>
                  <a:pt x="2135077" y="519"/>
                </a:lnTo>
                <a:lnTo>
                  <a:pt x="2183183" y="0"/>
                </a:lnTo>
                <a:lnTo>
                  <a:pt x="2231289" y="519"/>
                </a:lnTo>
                <a:lnTo>
                  <a:pt x="2279140" y="2071"/>
                </a:lnTo>
                <a:lnTo>
                  <a:pt x="2326727" y="4643"/>
                </a:lnTo>
                <a:lnTo>
                  <a:pt x="2374039" y="8227"/>
                </a:lnTo>
                <a:lnTo>
                  <a:pt x="2421064" y="12810"/>
                </a:lnTo>
                <a:lnTo>
                  <a:pt x="2467793" y="18383"/>
                </a:lnTo>
                <a:lnTo>
                  <a:pt x="2514214" y="24934"/>
                </a:lnTo>
                <a:lnTo>
                  <a:pt x="2560317" y="32454"/>
                </a:lnTo>
                <a:lnTo>
                  <a:pt x="2606092" y="40931"/>
                </a:lnTo>
                <a:lnTo>
                  <a:pt x="2651527" y="50354"/>
                </a:lnTo>
                <a:lnTo>
                  <a:pt x="2696612" y="60714"/>
                </a:lnTo>
                <a:lnTo>
                  <a:pt x="2741336" y="71999"/>
                </a:lnTo>
                <a:lnTo>
                  <a:pt x="2785688" y="84198"/>
                </a:lnTo>
                <a:lnTo>
                  <a:pt x="2829659" y="97302"/>
                </a:lnTo>
                <a:lnTo>
                  <a:pt x="2873237" y="111300"/>
                </a:lnTo>
                <a:lnTo>
                  <a:pt x="2916412" y="126180"/>
                </a:lnTo>
                <a:lnTo>
                  <a:pt x="2959173" y="141932"/>
                </a:lnTo>
                <a:lnTo>
                  <a:pt x="3001509" y="158546"/>
                </a:lnTo>
                <a:lnTo>
                  <a:pt x="3043410" y="176010"/>
                </a:lnTo>
                <a:lnTo>
                  <a:pt x="3084865" y="194315"/>
                </a:lnTo>
                <a:lnTo>
                  <a:pt x="3125863" y="213449"/>
                </a:lnTo>
                <a:lnTo>
                  <a:pt x="3166394" y="233402"/>
                </a:lnTo>
                <a:lnTo>
                  <a:pt x="3206447" y="254163"/>
                </a:lnTo>
                <a:lnTo>
                  <a:pt x="3246012" y="275722"/>
                </a:lnTo>
                <a:lnTo>
                  <a:pt x="3285077" y="298068"/>
                </a:lnTo>
                <a:lnTo>
                  <a:pt x="3323632" y="321190"/>
                </a:lnTo>
                <a:lnTo>
                  <a:pt x="3361667" y="345078"/>
                </a:lnTo>
                <a:lnTo>
                  <a:pt x="3399171" y="369720"/>
                </a:lnTo>
                <a:lnTo>
                  <a:pt x="3436133" y="395107"/>
                </a:lnTo>
                <a:lnTo>
                  <a:pt x="3472542" y="421227"/>
                </a:lnTo>
                <a:lnTo>
                  <a:pt x="3508388" y="448071"/>
                </a:lnTo>
                <a:lnTo>
                  <a:pt x="3543661" y="475626"/>
                </a:lnTo>
                <a:lnTo>
                  <a:pt x="3578349" y="503884"/>
                </a:lnTo>
                <a:lnTo>
                  <a:pt x="3612442" y="532832"/>
                </a:lnTo>
                <a:lnTo>
                  <a:pt x="3645929" y="562461"/>
                </a:lnTo>
                <a:lnTo>
                  <a:pt x="3678799" y="592759"/>
                </a:lnTo>
                <a:lnTo>
                  <a:pt x="3711043" y="623716"/>
                </a:lnTo>
                <a:lnTo>
                  <a:pt x="3742649" y="655322"/>
                </a:lnTo>
                <a:lnTo>
                  <a:pt x="3773606" y="687566"/>
                </a:lnTo>
                <a:lnTo>
                  <a:pt x="3803905" y="720436"/>
                </a:lnTo>
                <a:lnTo>
                  <a:pt x="3833533" y="753924"/>
                </a:lnTo>
                <a:lnTo>
                  <a:pt x="3862482" y="788016"/>
                </a:lnTo>
                <a:lnTo>
                  <a:pt x="3890739" y="822704"/>
                </a:lnTo>
                <a:lnTo>
                  <a:pt x="3918295" y="857977"/>
                </a:lnTo>
                <a:lnTo>
                  <a:pt x="3945138" y="893823"/>
                </a:lnTo>
                <a:lnTo>
                  <a:pt x="3971258" y="930232"/>
                </a:lnTo>
                <a:lnTo>
                  <a:pt x="3996645" y="967194"/>
                </a:lnTo>
                <a:lnTo>
                  <a:pt x="4021288" y="1004698"/>
                </a:lnTo>
                <a:lnTo>
                  <a:pt x="4045175" y="1042733"/>
                </a:lnTo>
                <a:lnTo>
                  <a:pt x="4068297" y="1081288"/>
                </a:lnTo>
                <a:lnTo>
                  <a:pt x="4090643" y="1120354"/>
                </a:lnTo>
                <a:lnTo>
                  <a:pt x="4112202" y="1159918"/>
                </a:lnTo>
                <a:lnTo>
                  <a:pt x="4132963" y="1199971"/>
                </a:lnTo>
                <a:lnTo>
                  <a:pt x="4152916" y="1240502"/>
                </a:lnTo>
                <a:lnTo>
                  <a:pt x="4172050" y="1281500"/>
                </a:lnTo>
                <a:lnTo>
                  <a:pt x="4190355" y="1322955"/>
                </a:lnTo>
                <a:lnTo>
                  <a:pt x="4207819" y="1364856"/>
                </a:lnTo>
                <a:lnTo>
                  <a:pt x="4224433" y="1407192"/>
                </a:lnTo>
                <a:lnTo>
                  <a:pt x="4240185" y="1449953"/>
                </a:lnTo>
                <a:lnTo>
                  <a:pt x="4255065" y="1493128"/>
                </a:lnTo>
                <a:lnTo>
                  <a:pt x="4269063" y="1536706"/>
                </a:lnTo>
                <a:lnTo>
                  <a:pt x="4282167" y="1580677"/>
                </a:lnTo>
                <a:lnTo>
                  <a:pt x="4294366" y="1625029"/>
                </a:lnTo>
                <a:lnTo>
                  <a:pt x="4305651" y="1669754"/>
                </a:lnTo>
                <a:lnTo>
                  <a:pt x="4316011" y="1714839"/>
                </a:lnTo>
                <a:lnTo>
                  <a:pt x="4325435" y="1760273"/>
                </a:lnTo>
                <a:lnTo>
                  <a:pt x="4333911" y="1806048"/>
                </a:lnTo>
                <a:lnTo>
                  <a:pt x="4341431" y="1852151"/>
                </a:lnTo>
                <a:lnTo>
                  <a:pt x="4347982" y="1898572"/>
                </a:lnTo>
                <a:lnTo>
                  <a:pt x="4353555" y="1945301"/>
                </a:lnTo>
                <a:lnTo>
                  <a:pt x="4358138" y="1992326"/>
                </a:lnTo>
                <a:lnTo>
                  <a:pt x="4361722" y="2039638"/>
                </a:lnTo>
                <a:lnTo>
                  <a:pt x="4364295" y="2087225"/>
                </a:lnTo>
                <a:lnTo>
                  <a:pt x="4365846" y="2135077"/>
                </a:lnTo>
                <a:lnTo>
                  <a:pt x="4366366" y="2183183"/>
                </a:lnTo>
                <a:lnTo>
                  <a:pt x="4365846" y="2231289"/>
                </a:lnTo>
                <a:lnTo>
                  <a:pt x="4364295" y="2279140"/>
                </a:lnTo>
                <a:lnTo>
                  <a:pt x="4361722" y="2326727"/>
                </a:lnTo>
                <a:lnTo>
                  <a:pt x="4358138" y="2374039"/>
                </a:lnTo>
                <a:lnTo>
                  <a:pt x="4353555" y="2421064"/>
                </a:lnTo>
                <a:lnTo>
                  <a:pt x="4347982" y="2467793"/>
                </a:lnTo>
                <a:lnTo>
                  <a:pt x="4341431" y="2514214"/>
                </a:lnTo>
                <a:lnTo>
                  <a:pt x="4333911" y="2560317"/>
                </a:lnTo>
                <a:lnTo>
                  <a:pt x="4325435" y="2606092"/>
                </a:lnTo>
                <a:lnTo>
                  <a:pt x="4316011" y="2651527"/>
                </a:lnTo>
                <a:lnTo>
                  <a:pt x="4305651" y="2696612"/>
                </a:lnTo>
                <a:lnTo>
                  <a:pt x="4294366" y="2741336"/>
                </a:lnTo>
                <a:lnTo>
                  <a:pt x="4282167" y="2785688"/>
                </a:lnTo>
                <a:lnTo>
                  <a:pt x="4269063" y="2829659"/>
                </a:lnTo>
                <a:lnTo>
                  <a:pt x="4255065" y="2873237"/>
                </a:lnTo>
                <a:lnTo>
                  <a:pt x="4240185" y="2916412"/>
                </a:lnTo>
                <a:lnTo>
                  <a:pt x="4224433" y="2959173"/>
                </a:lnTo>
                <a:lnTo>
                  <a:pt x="4207819" y="3001509"/>
                </a:lnTo>
                <a:lnTo>
                  <a:pt x="4190355" y="3043410"/>
                </a:lnTo>
                <a:lnTo>
                  <a:pt x="4172050" y="3084865"/>
                </a:lnTo>
                <a:lnTo>
                  <a:pt x="4152916" y="3125863"/>
                </a:lnTo>
                <a:lnTo>
                  <a:pt x="4143381" y="3145231"/>
                </a:lnTo>
              </a:path>
            </a:pathLst>
          </a:custGeom>
          <a:ln w="127000">
            <a:solidFill>
              <a:srgbClr val="09263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35374" y="4181451"/>
            <a:ext cx="223520" cy="962660"/>
          </a:xfrm>
          <a:custGeom>
            <a:avLst/>
            <a:gdLst/>
            <a:ahLst/>
            <a:cxnLst/>
            <a:rect l="l" t="t" r="r" b="b"/>
            <a:pathLst>
              <a:path w="223519" h="962660">
                <a:moveTo>
                  <a:pt x="222984" y="962048"/>
                </a:moveTo>
                <a:lnTo>
                  <a:pt x="194315" y="901682"/>
                </a:lnTo>
                <a:lnTo>
                  <a:pt x="176010" y="860227"/>
                </a:lnTo>
                <a:lnTo>
                  <a:pt x="158546" y="818326"/>
                </a:lnTo>
                <a:lnTo>
                  <a:pt x="141932" y="775990"/>
                </a:lnTo>
                <a:lnTo>
                  <a:pt x="126180" y="733229"/>
                </a:lnTo>
                <a:lnTo>
                  <a:pt x="111300" y="690054"/>
                </a:lnTo>
                <a:lnTo>
                  <a:pt x="97302" y="646476"/>
                </a:lnTo>
                <a:lnTo>
                  <a:pt x="84198" y="602505"/>
                </a:lnTo>
                <a:lnTo>
                  <a:pt x="71999" y="558153"/>
                </a:lnTo>
                <a:lnTo>
                  <a:pt x="60714" y="513428"/>
                </a:lnTo>
                <a:lnTo>
                  <a:pt x="50354" y="468344"/>
                </a:lnTo>
                <a:lnTo>
                  <a:pt x="40931" y="422909"/>
                </a:lnTo>
                <a:lnTo>
                  <a:pt x="32454" y="377134"/>
                </a:lnTo>
                <a:lnTo>
                  <a:pt x="24934" y="331031"/>
                </a:lnTo>
                <a:lnTo>
                  <a:pt x="18383" y="284610"/>
                </a:lnTo>
                <a:lnTo>
                  <a:pt x="12810" y="237881"/>
                </a:lnTo>
                <a:lnTo>
                  <a:pt x="8227" y="190856"/>
                </a:lnTo>
                <a:lnTo>
                  <a:pt x="4643" y="143544"/>
                </a:lnTo>
                <a:lnTo>
                  <a:pt x="2071" y="95957"/>
                </a:lnTo>
                <a:lnTo>
                  <a:pt x="519" y="48106"/>
                </a:lnTo>
                <a:lnTo>
                  <a:pt x="0" y="0"/>
                </a:lnTo>
              </a:path>
            </a:pathLst>
          </a:custGeom>
          <a:ln w="127000">
            <a:solidFill>
              <a:srgbClr val="09263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725326" y="1998268"/>
            <a:ext cx="4366895" cy="3145790"/>
          </a:xfrm>
          <a:custGeom>
            <a:avLst/>
            <a:gdLst/>
            <a:ahLst/>
            <a:cxnLst/>
            <a:rect l="l" t="t" r="r" b="b"/>
            <a:pathLst>
              <a:path w="4366895" h="3145790">
                <a:moveTo>
                  <a:pt x="0" y="2183183"/>
                </a:moveTo>
                <a:lnTo>
                  <a:pt x="519" y="2135077"/>
                </a:lnTo>
                <a:lnTo>
                  <a:pt x="2071" y="2087225"/>
                </a:lnTo>
                <a:lnTo>
                  <a:pt x="4643" y="2039638"/>
                </a:lnTo>
                <a:lnTo>
                  <a:pt x="8227" y="1992326"/>
                </a:lnTo>
                <a:lnTo>
                  <a:pt x="12810" y="1945301"/>
                </a:lnTo>
                <a:lnTo>
                  <a:pt x="18383" y="1898572"/>
                </a:lnTo>
                <a:lnTo>
                  <a:pt x="24934" y="1852151"/>
                </a:lnTo>
                <a:lnTo>
                  <a:pt x="32454" y="1806048"/>
                </a:lnTo>
                <a:lnTo>
                  <a:pt x="40931" y="1760273"/>
                </a:lnTo>
                <a:lnTo>
                  <a:pt x="50354" y="1714839"/>
                </a:lnTo>
                <a:lnTo>
                  <a:pt x="60714" y="1669754"/>
                </a:lnTo>
                <a:lnTo>
                  <a:pt x="71999" y="1625029"/>
                </a:lnTo>
                <a:lnTo>
                  <a:pt x="84198" y="1580677"/>
                </a:lnTo>
                <a:lnTo>
                  <a:pt x="97302" y="1536706"/>
                </a:lnTo>
                <a:lnTo>
                  <a:pt x="111300" y="1493128"/>
                </a:lnTo>
                <a:lnTo>
                  <a:pt x="126180" y="1449953"/>
                </a:lnTo>
                <a:lnTo>
                  <a:pt x="141932" y="1407192"/>
                </a:lnTo>
                <a:lnTo>
                  <a:pt x="158546" y="1364856"/>
                </a:lnTo>
                <a:lnTo>
                  <a:pt x="176010" y="1322955"/>
                </a:lnTo>
                <a:lnTo>
                  <a:pt x="194315" y="1281500"/>
                </a:lnTo>
                <a:lnTo>
                  <a:pt x="213449" y="1240502"/>
                </a:lnTo>
                <a:lnTo>
                  <a:pt x="233402" y="1199971"/>
                </a:lnTo>
                <a:lnTo>
                  <a:pt x="254163" y="1159918"/>
                </a:lnTo>
                <a:lnTo>
                  <a:pt x="275722" y="1120354"/>
                </a:lnTo>
                <a:lnTo>
                  <a:pt x="298068" y="1081288"/>
                </a:lnTo>
                <a:lnTo>
                  <a:pt x="321190" y="1042733"/>
                </a:lnTo>
                <a:lnTo>
                  <a:pt x="345078" y="1004698"/>
                </a:lnTo>
                <a:lnTo>
                  <a:pt x="369720" y="967194"/>
                </a:lnTo>
                <a:lnTo>
                  <a:pt x="395107" y="930232"/>
                </a:lnTo>
                <a:lnTo>
                  <a:pt x="421227" y="893823"/>
                </a:lnTo>
                <a:lnTo>
                  <a:pt x="448071" y="857977"/>
                </a:lnTo>
                <a:lnTo>
                  <a:pt x="475626" y="822704"/>
                </a:lnTo>
                <a:lnTo>
                  <a:pt x="503884" y="788016"/>
                </a:lnTo>
                <a:lnTo>
                  <a:pt x="532832" y="753924"/>
                </a:lnTo>
                <a:lnTo>
                  <a:pt x="562461" y="720436"/>
                </a:lnTo>
                <a:lnTo>
                  <a:pt x="592759" y="687566"/>
                </a:lnTo>
                <a:lnTo>
                  <a:pt x="623716" y="655322"/>
                </a:lnTo>
                <a:lnTo>
                  <a:pt x="655322" y="623716"/>
                </a:lnTo>
                <a:lnTo>
                  <a:pt x="687566" y="592759"/>
                </a:lnTo>
                <a:lnTo>
                  <a:pt x="720436" y="562461"/>
                </a:lnTo>
                <a:lnTo>
                  <a:pt x="753924" y="532832"/>
                </a:lnTo>
                <a:lnTo>
                  <a:pt x="788016" y="503884"/>
                </a:lnTo>
                <a:lnTo>
                  <a:pt x="822704" y="475626"/>
                </a:lnTo>
                <a:lnTo>
                  <a:pt x="857977" y="448071"/>
                </a:lnTo>
                <a:lnTo>
                  <a:pt x="893823" y="421227"/>
                </a:lnTo>
                <a:lnTo>
                  <a:pt x="930232" y="395107"/>
                </a:lnTo>
                <a:lnTo>
                  <a:pt x="967194" y="369720"/>
                </a:lnTo>
                <a:lnTo>
                  <a:pt x="1004698" y="345078"/>
                </a:lnTo>
                <a:lnTo>
                  <a:pt x="1042733" y="321190"/>
                </a:lnTo>
                <a:lnTo>
                  <a:pt x="1081288" y="298068"/>
                </a:lnTo>
                <a:lnTo>
                  <a:pt x="1120354" y="275722"/>
                </a:lnTo>
                <a:lnTo>
                  <a:pt x="1159918" y="254163"/>
                </a:lnTo>
                <a:lnTo>
                  <a:pt x="1199971" y="233402"/>
                </a:lnTo>
                <a:lnTo>
                  <a:pt x="1240502" y="213449"/>
                </a:lnTo>
                <a:lnTo>
                  <a:pt x="1281500" y="194315"/>
                </a:lnTo>
                <a:lnTo>
                  <a:pt x="1322955" y="176010"/>
                </a:lnTo>
                <a:lnTo>
                  <a:pt x="1364856" y="158546"/>
                </a:lnTo>
                <a:lnTo>
                  <a:pt x="1407192" y="141932"/>
                </a:lnTo>
                <a:lnTo>
                  <a:pt x="1449953" y="126180"/>
                </a:lnTo>
                <a:lnTo>
                  <a:pt x="1493128" y="111300"/>
                </a:lnTo>
                <a:lnTo>
                  <a:pt x="1536706" y="97302"/>
                </a:lnTo>
                <a:lnTo>
                  <a:pt x="1580677" y="84198"/>
                </a:lnTo>
                <a:lnTo>
                  <a:pt x="1625029" y="71999"/>
                </a:lnTo>
                <a:lnTo>
                  <a:pt x="1669754" y="60714"/>
                </a:lnTo>
                <a:lnTo>
                  <a:pt x="1714839" y="50354"/>
                </a:lnTo>
                <a:lnTo>
                  <a:pt x="1760273" y="40931"/>
                </a:lnTo>
                <a:lnTo>
                  <a:pt x="1806048" y="32454"/>
                </a:lnTo>
                <a:lnTo>
                  <a:pt x="1852151" y="24934"/>
                </a:lnTo>
                <a:lnTo>
                  <a:pt x="1898572" y="18383"/>
                </a:lnTo>
                <a:lnTo>
                  <a:pt x="1945301" y="12810"/>
                </a:lnTo>
                <a:lnTo>
                  <a:pt x="1992326" y="8227"/>
                </a:lnTo>
                <a:lnTo>
                  <a:pt x="2039638" y="4643"/>
                </a:lnTo>
                <a:lnTo>
                  <a:pt x="2087225" y="2071"/>
                </a:lnTo>
                <a:lnTo>
                  <a:pt x="2135077" y="519"/>
                </a:lnTo>
                <a:lnTo>
                  <a:pt x="2183183" y="0"/>
                </a:lnTo>
                <a:lnTo>
                  <a:pt x="2231289" y="519"/>
                </a:lnTo>
                <a:lnTo>
                  <a:pt x="2279140" y="2071"/>
                </a:lnTo>
                <a:lnTo>
                  <a:pt x="2326727" y="4643"/>
                </a:lnTo>
                <a:lnTo>
                  <a:pt x="2374039" y="8227"/>
                </a:lnTo>
                <a:lnTo>
                  <a:pt x="2421064" y="12810"/>
                </a:lnTo>
                <a:lnTo>
                  <a:pt x="2467793" y="18383"/>
                </a:lnTo>
                <a:lnTo>
                  <a:pt x="2514214" y="24934"/>
                </a:lnTo>
                <a:lnTo>
                  <a:pt x="2560317" y="32454"/>
                </a:lnTo>
                <a:lnTo>
                  <a:pt x="2606092" y="40931"/>
                </a:lnTo>
                <a:lnTo>
                  <a:pt x="2651527" y="50354"/>
                </a:lnTo>
                <a:lnTo>
                  <a:pt x="2696612" y="60714"/>
                </a:lnTo>
                <a:lnTo>
                  <a:pt x="2741336" y="71999"/>
                </a:lnTo>
                <a:lnTo>
                  <a:pt x="2785688" y="84198"/>
                </a:lnTo>
                <a:lnTo>
                  <a:pt x="2829659" y="97302"/>
                </a:lnTo>
                <a:lnTo>
                  <a:pt x="2873237" y="111300"/>
                </a:lnTo>
                <a:lnTo>
                  <a:pt x="2916412" y="126180"/>
                </a:lnTo>
                <a:lnTo>
                  <a:pt x="2959173" y="141932"/>
                </a:lnTo>
                <a:lnTo>
                  <a:pt x="3001509" y="158546"/>
                </a:lnTo>
                <a:lnTo>
                  <a:pt x="3043410" y="176010"/>
                </a:lnTo>
                <a:lnTo>
                  <a:pt x="3084865" y="194315"/>
                </a:lnTo>
                <a:lnTo>
                  <a:pt x="3125863" y="213449"/>
                </a:lnTo>
                <a:lnTo>
                  <a:pt x="3166394" y="233402"/>
                </a:lnTo>
                <a:lnTo>
                  <a:pt x="3206447" y="254163"/>
                </a:lnTo>
                <a:lnTo>
                  <a:pt x="3246012" y="275722"/>
                </a:lnTo>
                <a:lnTo>
                  <a:pt x="3285077" y="298068"/>
                </a:lnTo>
                <a:lnTo>
                  <a:pt x="3323632" y="321190"/>
                </a:lnTo>
                <a:lnTo>
                  <a:pt x="3361667" y="345078"/>
                </a:lnTo>
                <a:lnTo>
                  <a:pt x="3399171" y="369720"/>
                </a:lnTo>
                <a:lnTo>
                  <a:pt x="3436133" y="395107"/>
                </a:lnTo>
                <a:lnTo>
                  <a:pt x="3472542" y="421227"/>
                </a:lnTo>
                <a:lnTo>
                  <a:pt x="3508388" y="448071"/>
                </a:lnTo>
                <a:lnTo>
                  <a:pt x="3543661" y="475626"/>
                </a:lnTo>
                <a:lnTo>
                  <a:pt x="3578349" y="503884"/>
                </a:lnTo>
                <a:lnTo>
                  <a:pt x="3612442" y="532832"/>
                </a:lnTo>
                <a:lnTo>
                  <a:pt x="3645929" y="562461"/>
                </a:lnTo>
                <a:lnTo>
                  <a:pt x="3678799" y="592759"/>
                </a:lnTo>
                <a:lnTo>
                  <a:pt x="3711043" y="623716"/>
                </a:lnTo>
                <a:lnTo>
                  <a:pt x="3742649" y="655322"/>
                </a:lnTo>
                <a:lnTo>
                  <a:pt x="3773606" y="687566"/>
                </a:lnTo>
                <a:lnTo>
                  <a:pt x="3803905" y="720436"/>
                </a:lnTo>
                <a:lnTo>
                  <a:pt x="3833533" y="753924"/>
                </a:lnTo>
                <a:lnTo>
                  <a:pt x="3862482" y="788016"/>
                </a:lnTo>
                <a:lnTo>
                  <a:pt x="3890739" y="822704"/>
                </a:lnTo>
                <a:lnTo>
                  <a:pt x="3918295" y="857977"/>
                </a:lnTo>
                <a:lnTo>
                  <a:pt x="3945138" y="893823"/>
                </a:lnTo>
                <a:lnTo>
                  <a:pt x="3971258" y="930232"/>
                </a:lnTo>
                <a:lnTo>
                  <a:pt x="3996645" y="967194"/>
                </a:lnTo>
                <a:lnTo>
                  <a:pt x="4021288" y="1004698"/>
                </a:lnTo>
                <a:lnTo>
                  <a:pt x="4045175" y="1042733"/>
                </a:lnTo>
                <a:lnTo>
                  <a:pt x="4068297" y="1081288"/>
                </a:lnTo>
                <a:lnTo>
                  <a:pt x="4090643" y="1120354"/>
                </a:lnTo>
                <a:lnTo>
                  <a:pt x="4112202" y="1159918"/>
                </a:lnTo>
                <a:lnTo>
                  <a:pt x="4132963" y="1199971"/>
                </a:lnTo>
                <a:lnTo>
                  <a:pt x="4152916" y="1240502"/>
                </a:lnTo>
                <a:lnTo>
                  <a:pt x="4172050" y="1281500"/>
                </a:lnTo>
                <a:lnTo>
                  <a:pt x="4190355" y="1322955"/>
                </a:lnTo>
                <a:lnTo>
                  <a:pt x="4207819" y="1364856"/>
                </a:lnTo>
                <a:lnTo>
                  <a:pt x="4224433" y="1407192"/>
                </a:lnTo>
                <a:lnTo>
                  <a:pt x="4240185" y="1449953"/>
                </a:lnTo>
                <a:lnTo>
                  <a:pt x="4255065" y="1493128"/>
                </a:lnTo>
                <a:lnTo>
                  <a:pt x="4269063" y="1536706"/>
                </a:lnTo>
                <a:lnTo>
                  <a:pt x="4282167" y="1580677"/>
                </a:lnTo>
                <a:lnTo>
                  <a:pt x="4294366" y="1625029"/>
                </a:lnTo>
                <a:lnTo>
                  <a:pt x="4305651" y="1669754"/>
                </a:lnTo>
                <a:lnTo>
                  <a:pt x="4316011" y="1714839"/>
                </a:lnTo>
                <a:lnTo>
                  <a:pt x="4325435" y="1760273"/>
                </a:lnTo>
                <a:lnTo>
                  <a:pt x="4333911" y="1806048"/>
                </a:lnTo>
                <a:lnTo>
                  <a:pt x="4341431" y="1852151"/>
                </a:lnTo>
                <a:lnTo>
                  <a:pt x="4347982" y="1898572"/>
                </a:lnTo>
                <a:lnTo>
                  <a:pt x="4353555" y="1945301"/>
                </a:lnTo>
                <a:lnTo>
                  <a:pt x="4358138" y="1992326"/>
                </a:lnTo>
                <a:lnTo>
                  <a:pt x="4361722" y="2039638"/>
                </a:lnTo>
                <a:lnTo>
                  <a:pt x="4364295" y="2087225"/>
                </a:lnTo>
                <a:lnTo>
                  <a:pt x="4365846" y="2135077"/>
                </a:lnTo>
                <a:lnTo>
                  <a:pt x="4366366" y="2183183"/>
                </a:lnTo>
                <a:lnTo>
                  <a:pt x="4365846" y="2231289"/>
                </a:lnTo>
                <a:lnTo>
                  <a:pt x="4364295" y="2279140"/>
                </a:lnTo>
                <a:lnTo>
                  <a:pt x="4361722" y="2326727"/>
                </a:lnTo>
                <a:lnTo>
                  <a:pt x="4358138" y="2374039"/>
                </a:lnTo>
                <a:lnTo>
                  <a:pt x="4353555" y="2421064"/>
                </a:lnTo>
                <a:lnTo>
                  <a:pt x="4347982" y="2467793"/>
                </a:lnTo>
                <a:lnTo>
                  <a:pt x="4341431" y="2514214"/>
                </a:lnTo>
                <a:lnTo>
                  <a:pt x="4333911" y="2560317"/>
                </a:lnTo>
                <a:lnTo>
                  <a:pt x="4325435" y="2606092"/>
                </a:lnTo>
                <a:lnTo>
                  <a:pt x="4316011" y="2651527"/>
                </a:lnTo>
                <a:lnTo>
                  <a:pt x="4305651" y="2696612"/>
                </a:lnTo>
                <a:lnTo>
                  <a:pt x="4294366" y="2741336"/>
                </a:lnTo>
                <a:lnTo>
                  <a:pt x="4282167" y="2785688"/>
                </a:lnTo>
                <a:lnTo>
                  <a:pt x="4269063" y="2829659"/>
                </a:lnTo>
                <a:lnTo>
                  <a:pt x="4255065" y="2873237"/>
                </a:lnTo>
                <a:lnTo>
                  <a:pt x="4240185" y="2916412"/>
                </a:lnTo>
                <a:lnTo>
                  <a:pt x="4224433" y="2959173"/>
                </a:lnTo>
                <a:lnTo>
                  <a:pt x="4207819" y="3001509"/>
                </a:lnTo>
                <a:lnTo>
                  <a:pt x="4190355" y="3043410"/>
                </a:lnTo>
                <a:lnTo>
                  <a:pt x="4172050" y="3084865"/>
                </a:lnTo>
                <a:lnTo>
                  <a:pt x="4152916" y="3125863"/>
                </a:lnTo>
                <a:lnTo>
                  <a:pt x="4143381" y="3145231"/>
                </a:lnTo>
              </a:path>
            </a:pathLst>
          </a:custGeom>
          <a:ln w="127000">
            <a:solidFill>
              <a:srgbClr val="09263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725326" y="4181451"/>
            <a:ext cx="223520" cy="962660"/>
          </a:xfrm>
          <a:custGeom>
            <a:avLst/>
            <a:gdLst/>
            <a:ahLst/>
            <a:cxnLst/>
            <a:rect l="l" t="t" r="r" b="b"/>
            <a:pathLst>
              <a:path w="223520" h="962660">
                <a:moveTo>
                  <a:pt x="222984" y="962048"/>
                </a:moveTo>
                <a:lnTo>
                  <a:pt x="194315" y="901682"/>
                </a:lnTo>
                <a:lnTo>
                  <a:pt x="176010" y="860227"/>
                </a:lnTo>
                <a:lnTo>
                  <a:pt x="158546" y="818326"/>
                </a:lnTo>
                <a:lnTo>
                  <a:pt x="141932" y="775990"/>
                </a:lnTo>
                <a:lnTo>
                  <a:pt x="126180" y="733229"/>
                </a:lnTo>
                <a:lnTo>
                  <a:pt x="111300" y="690054"/>
                </a:lnTo>
                <a:lnTo>
                  <a:pt x="97302" y="646476"/>
                </a:lnTo>
                <a:lnTo>
                  <a:pt x="84198" y="602505"/>
                </a:lnTo>
                <a:lnTo>
                  <a:pt x="71999" y="558153"/>
                </a:lnTo>
                <a:lnTo>
                  <a:pt x="60714" y="513428"/>
                </a:lnTo>
                <a:lnTo>
                  <a:pt x="50354" y="468344"/>
                </a:lnTo>
                <a:lnTo>
                  <a:pt x="40931" y="422909"/>
                </a:lnTo>
                <a:lnTo>
                  <a:pt x="32454" y="377134"/>
                </a:lnTo>
                <a:lnTo>
                  <a:pt x="24934" y="331031"/>
                </a:lnTo>
                <a:lnTo>
                  <a:pt x="18383" y="284610"/>
                </a:lnTo>
                <a:lnTo>
                  <a:pt x="12810" y="237881"/>
                </a:lnTo>
                <a:lnTo>
                  <a:pt x="8227" y="190856"/>
                </a:lnTo>
                <a:lnTo>
                  <a:pt x="4643" y="143544"/>
                </a:lnTo>
                <a:lnTo>
                  <a:pt x="2071" y="95957"/>
                </a:lnTo>
                <a:lnTo>
                  <a:pt x="519" y="48106"/>
                </a:lnTo>
                <a:lnTo>
                  <a:pt x="0" y="0"/>
                </a:lnTo>
              </a:path>
            </a:pathLst>
          </a:custGeom>
          <a:ln w="127000">
            <a:solidFill>
              <a:srgbClr val="09263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886617" y="1721611"/>
            <a:ext cx="7371715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870"/>
              </a:lnSpc>
              <a:spcBef>
                <a:spcPts val="100"/>
              </a:spcBef>
            </a:pPr>
            <a:r>
              <a:rPr sz="2400" b="0" spc="-5" dirty="0">
                <a:latin typeface="Verdana"/>
                <a:cs typeface="Verdana"/>
              </a:rPr>
              <a:t>CIXD</a:t>
            </a:r>
            <a:r>
              <a:rPr sz="2400" b="0" dirty="0">
                <a:latin typeface="Verdana"/>
                <a:cs typeface="Verdana"/>
              </a:rPr>
              <a:t> </a:t>
            </a:r>
            <a:r>
              <a:rPr sz="2400" b="0" spc="-10" dirty="0">
                <a:latin typeface="Verdana"/>
                <a:cs typeface="Verdana"/>
              </a:rPr>
              <a:t>Practices</a:t>
            </a:r>
            <a:endParaRPr sz="2400">
              <a:latin typeface="Verdana"/>
              <a:cs typeface="Verdana"/>
            </a:endParaRPr>
          </a:p>
          <a:p>
            <a:pPr algn="ctr">
              <a:lnSpc>
                <a:spcPts val="5750"/>
              </a:lnSpc>
            </a:pPr>
            <a:r>
              <a:rPr sz="4800" spc="-5" dirty="0">
                <a:solidFill>
                  <a:srgbClr val="FFFFFF"/>
                </a:solidFill>
              </a:rPr>
              <a:t>User-centered design</a:t>
            </a:r>
            <a:endParaRPr sz="48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735722" y="4899045"/>
            <a:ext cx="73025" cy="139065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r>
              <a:rPr sz="900" dirty="0">
                <a:latin typeface="Verdana"/>
                <a:cs typeface="Verdana"/>
              </a:rPr>
              <a:t>6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9144000" cy="22738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55623" y="404085"/>
            <a:ext cx="4942205" cy="1066165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5"/>
              </a:spcBef>
            </a:pPr>
            <a:r>
              <a:rPr spc="-5" dirty="0">
                <a:solidFill>
                  <a:srgbClr val="FFFFFF"/>
                </a:solidFill>
              </a:rPr>
              <a:t>User-centered</a:t>
            </a:r>
            <a:r>
              <a:rPr spc="-20" dirty="0">
                <a:solidFill>
                  <a:srgbClr val="FFFFFF"/>
                </a:solidFill>
              </a:rPr>
              <a:t> </a:t>
            </a:r>
            <a:r>
              <a:rPr spc="-5" dirty="0">
                <a:solidFill>
                  <a:srgbClr val="FFFFFF"/>
                </a:solidFill>
              </a:rPr>
              <a:t>design</a:t>
            </a:r>
          </a:p>
          <a:p>
            <a:pPr marL="12700" marR="5080">
              <a:lnSpc>
                <a:spcPct val="106700"/>
              </a:lnSpc>
              <a:spcBef>
                <a:spcPts val="105"/>
              </a:spcBef>
            </a:pPr>
            <a:r>
              <a:rPr sz="1800" b="0" dirty="0">
                <a:solidFill>
                  <a:srgbClr val="FFFFFF"/>
                </a:solidFill>
                <a:latin typeface="Verdana"/>
                <a:cs typeface="Verdana"/>
              </a:rPr>
              <a:t>is a </a:t>
            </a:r>
            <a:r>
              <a:rPr sz="1800" b="0" spc="-5" dirty="0">
                <a:solidFill>
                  <a:srgbClr val="FFFFFF"/>
                </a:solidFill>
                <a:latin typeface="Verdana"/>
                <a:cs typeface="Verdana"/>
              </a:rPr>
              <a:t>structured, systematic </a:t>
            </a:r>
            <a:r>
              <a:rPr sz="1800" b="0" spc="-10" dirty="0">
                <a:solidFill>
                  <a:srgbClr val="FFFFFF"/>
                </a:solidFill>
                <a:latin typeface="Verdana"/>
                <a:cs typeface="Verdana"/>
              </a:rPr>
              <a:t>approach </a:t>
            </a:r>
            <a:r>
              <a:rPr sz="1800" b="0" dirty="0">
                <a:solidFill>
                  <a:srgbClr val="FFFFFF"/>
                </a:solidFill>
                <a:latin typeface="Verdana"/>
                <a:cs typeface="Verdana"/>
              </a:rPr>
              <a:t>to  </a:t>
            </a:r>
            <a:r>
              <a:rPr sz="1800" b="0" spc="-5" dirty="0">
                <a:solidFill>
                  <a:srgbClr val="FFFFFF"/>
                </a:solidFill>
                <a:latin typeface="Verdana"/>
                <a:cs typeface="Verdana"/>
              </a:rPr>
              <a:t>achieving customer experience</a:t>
            </a:r>
            <a:r>
              <a:rPr sz="1800" b="0" spc="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b="0" spc="-5" dirty="0">
                <a:solidFill>
                  <a:srgbClr val="FFFFFF"/>
                </a:solidFill>
                <a:latin typeface="Verdana"/>
                <a:cs typeface="Verdana"/>
              </a:rPr>
              <a:t>excellence.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1860275"/>
            <a:ext cx="5116195" cy="2797175"/>
          </a:xfrm>
          <a:custGeom>
            <a:avLst/>
            <a:gdLst/>
            <a:ahLst/>
            <a:cxnLst/>
            <a:rect l="l" t="t" r="r" b="b"/>
            <a:pathLst>
              <a:path w="5116195" h="2797175">
                <a:moveTo>
                  <a:pt x="5115697" y="0"/>
                </a:moveTo>
                <a:lnTo>
                  <a:pt x="0" y="0"/>
                </a:lnTo>
                <a:lnTo>
                  <a:pt x="0" y="2796806"/>
                </a:lnTo>
                <a:lnTo>
                  <a:pt x="4834237" y="2796806"/>
                </a:lnTo>
                <a:lnTo>
                  <a:pt x="5115697" y="0"/>
                </a:lnTo>
                <a:close/>
              </a:path>
            </a:pathLst>
          </a:custGeom>
          <a:solidFill>
            <a:srgbClr val="0095C8">
              <a:alpha val="8783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84911" y="2137155"/>
            <a:ext cx="4292600" cy="2205990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263525" marR="5080" indent="-251460">
              <a:lnSpc>
                <a:spcPct val="101400"/>
              </a:lnSpc>
              <a:spcBef>
                <a:spcPts val="30"/>
              </a:spcBef>
            </a:pPr>
            <a:r>
              <a:rPr sz="6000" spc="44" baseline="-4861" dirty="0">
                <a:solidFill>
                  <a:srgbClr val="FFFFFF"/>
                </a:solidFill>
                <a:latin typeface="Georgia"/>
                <a:cs typeface="Georgia"/>
              </a:rPr>
              <a:t>“</a:t>
            </a:r>
            <a:r>
              <a:rPr sz="2700" spc="30" dirty="0">
                <a:solidFill>
                  <a:srgbClr val="FFFFFF"/>
                </a:solidFill>
                <a:latin typeface="Verdana"/>
                <a:cs typeface="Verdana"/>
              </a:rPr>
              <a:t>You </a:t>
            </a:r>
            <a:r>
              <a:rPr sz="2700" dirty="0">
                <a:solidFill>
                  <a:srgbClr val="FFFFFF"/>
                </a:solidFill>
                <a:latin typeface="Verdana"/>
                <a:cs typeface="Verdana"/>
              </a:rPr>
              <a:t>can use an </a:t>
            </a:r>
            <a:r>
              <a:rPr sz="2700" spc="-10" dirty="0">
                <a:solidFill>
                  <a:srgbClr val="FFFFFF"/>
                </a:solidFill>
                <a:latin typeface="Verdana"/>
                <a:cs typeface="Verdana"/>
              </a:rPr>
              <a:t>eraser  </a:t>
            </a:r>
            <a:r>
              <a:rPr sz="2700" spc="-5" dirty="0">
                <a:solidFill>
                  <a:srgbClr val="FFFFFF"/>
                </a:solidFill>
                <a:latin typeface="Verdana"/>
                <a:cs typeface="Verdana"/>
              </a:rPr>
              <a:t>on the </a:t>
            </a:r>
            <a:r>
              <a:rPr sz="2700" spc="-10" dirty="0">
                <a:solidFill>
                  <a:srgbClr val="FFFFFF"/>
                </a:solidFill>
                <a:latin typeface="Verdana"/>
                <a:cs typeface="Verdana"/>
              </a:rPr>
              <a:t>drafting </a:t>
            </a:r>
            <a:r>
              <a:rPr sz="2700" spc="-5" dirty="0">
                <a:solidFill>
                  <a:srgbClr val="FFFFFF"/>
                </a:solidFill>
                <a:latin typeface="Verdana"/>
                <a:cs typeface="Verdana"/>
              </a:rPr>
              <a:t>table or  </a:t>
            </a:r>
            <a:r>
              <a:rPr sz="2700" dirty="0">
                <a:solidFill>
                  <a:srgbClr val="FFFFFF"/>
                </a:solidFill>
                <a:latin typeface="Verdana"/>
                <a:cs typeface="Verdana"/>
              </a:rPr>
              <a:t>a </a:t>
            </a:r>
            <a:r>
              <a:rPr sz="2700" spc="-5" dirty="0">
                <a:solidFill>
                  <a:srgbClr val="FFFFFF"/>
                </a:solidFill>
                <a:latin typeface="Verdana"/>
                <a:cs typeface="Verdana"/>
              </a:rPr>
              <a:t>sledge hammer</a:t>
            </a:r>
            <a:r>
              <a:rPr sz="27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700" spc="-5" dirty="0">
                <a:solidFill>
                  <a:srgbClr val="FFFFFF"/>
                </a:solidFill>
                <a:latin typeface="Verdana"/>
                <a:cs typeface="Verdana"/>
              </a:rPr>
              <a:t>on</a:t>
            </a:r>
            <a:endParaRPr sz="2700">
              <a:latin typeface="Verdana"/>
              <a:cs typeface="Verdana"/>
            </a:endParaRPr>
          </a:p>
          <a:p>
            <a:pPr marL="263525">
              <a:lnSpc>
                <a:spcPts val="3670"/>
              </a:lnSpc>
            </a:pPr>
            <a:r>
              <a:rPr sz="2700" spc="-5" dirty="0">
                <a:solidFill>
                  <a:srgbClr val="FFFFFF"/>
                </a:solidFill>
                <a:latin typeface="Verdana"/>
                <a:cs typeface="Verdana"/>
              </a:rPr>
              <a:t>the construction</a:t>
            </a:r>
            <a:r>
              <a:rPr sz="2700" spc="-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700" spc="-80" dirty="0">
                <a:solidFill>
                  <a:srgbClr val="FFFFFF"/>
                </a:solidFill>
                <a:latin typeface="Verdana"/>
                <a:cs typeface="Verdana"/>
              </a:rPr>
              <a:t>site.</a:t>
            </a:r>
            <a:r>
              <a:rPr sz="6000" spc="-120" baseline="-5555" dirty="0">
                <a:solidFill>
                  <a:srgbClr val="FFFFFF"/>
                </a:solidFill>
                <a:latin typeface="Georgia"/>
                <a:cs typeface="Georgia"/>
              </a:rPr>
              <a:t>”</a:t>
            </a:r>
            <a:endParaRPr sz="6000" baseline="-5555">
              <a:latin typeface="Georgia"/>
              <a:cs typeface="Georgia"/>
            </a:endParaRPr>
          </a:p>
          <a:p>
            <a:pPr marL="2000885">
              <a:lnSpc>
                <a:spcPct val="100000"/>
              </a:lnSpc>
              <a:spcBef>
                <a:spcPts val="490"/>
              </a:spcBef>
            </a:pPr>
            <a:r>
              <a:rPr sz="1400" i="1" dirty="0">
                <a:solidFill>
                  <a:srgbClr val="FFFFFF"/>
                </a:solidFill>
                <a:latin typeface="Verdana"/>
                <a:cs typeface="Verdana"/>
              </a:rPr>
              <a:t>– </a:t>
            </a:r>
            <a:r>
              <a:rPr sz="1400" i="1" spc="-5" dirty="0">
                <a:solidFill>
                  <a:srgbClr val="FFFFFF"/>
                </a:solidFill>
                <a:latin typeface="Verdana"/>
                <a:cs typeface="Verdana"/>
              </a:rPr>
              <a:t>Frank Lloyd</a:t>
            </a:r>
            <a:r>
              <a:rPr sz="1400" i="1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i="1" dirty="0">
                <a:solidFill>
                  <a:srgbClr val="FFFFFF"/>
                </a:solidFill>
                <a:latin typeface="Verdana"/>
                <a:cs typeface="Verdana"/>
              </a:rPr>
              <a:t>Wright</a:t>
            </a:r>
            <a:endParaRPr sz="1400">
              <a:latin typeface="Verdana"/>
              <a:cs typeface="Verdan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735722" y="4899045"/>
            <a:ext cx="73025" cy="139065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r>
              <a:rPr sz="900" dirty="0">
                <a:latin typeface="Verdana"/>
                <a:cs typeface="Verdana"/>
              </a:rPr>
              <a:t>7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solidFill>
            <a:srgbClr val="4446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990850" y="449580"/>
            <a:ext cx="3158490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solidFill>
                  <a:srgbClr val="FFFFFF"/>
                </a:solidFill>
              </a:rPr>
              <a:t>How </a:t>
            </a:r>
            <a:r>
              <a:rPr dirty="0">
                <a:solidFill>
                  <a:srgbClr val="FFFFFF"/>
                </a:solidFill>
              </a:rPr>
              <a:t>CIXD</a:t>
            </a:r>
            <a:r>
              <a:rPr spc="-50" dirty="0">
                <a:solidFill>
                  <a:srgbClr val="FFFFFF"/>
                </a:solidFill>
              </a:rPr>
              <a:t> </a:t>
            </a:r>
            <a:r>
              <a:rPr spc="-5" dirty="0">
                <a:solidFill>
                  <a:srgbClr val="FFFFFF"/>
                </a:solidFill>
              </a:rPr>
              <a:t>works</a:t>
            </a:r>
          </a:p>
        </p:txBody>
      </p:sp>
      <p:sp>
        <p:nvSpPr>
          <p:cNvPr id="5" name="object 5"/>
          <p:cNvSpPr/>
          <p:nvPr/>
        </p:nvSpPr>
        <p:spPr>
          <a:xfrm>
            <a:off x="715104" y="1673241"/>
            <a:ext cx="1965960" cy="2254250"/>
          </a:xfrm>
          <a:custGeom>
            <a:avLst/>
            <a:gdLst/>
            <a:ahLst/>
            <a:cxnLst/>
            <a:rect l="l" t="t" r="r" b="b"/>
            <a:pathLst>
              <a:path w="1965960" h="2254250">
                <a:moveTo>
                  <a:pt x="1965960" y="0"/>
                </a:moveTo>
                <a:lnTo>
                  <a:pt x="0" y="1142737"/>
                </a:lnTo>
                <a:lnTo>
                  <a:pt x="1965960" y="2254007"/>
                </a:lnTo>
                <a:lnTo>
                  <a:pt x="1965960" y="0"/>
                </a:lnTo>
                <a:close/>
              </a:path>
            </a:pathLst>
          </a:custGeom>
          <a:solidFill>
            <a:srgbClr val="0095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477606" y="2339339"/>
            <a:ext cx="1071880" cy="87312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5080" indent="-635" algn="ctr">
              <a:lnSpc>
                <a:spcPct val="99000"/>
              </a:lnSpc>
              <a:spcBef>
                <a:spcPts val="114"/>
              </a:spcBef>
            </a:pPr>
            <a:r>
              <a:rPr sz="1400" spc="-5" dirty="0">
                <a:solidFill>
                  <a:srgbClr val="FFFFFF"/>
                </a:solidFill>
                <a:latin typeface="Verdana"/>
                <a:cs typeface="Verdana"/>
              </a:rPr>
              <a:t>Sketch  concepts  and</a:t>
            </a:r>
            <a:r>
              <a:rPr sz="14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Verdana"/>
                <a:cs typeface="Verdana"/>
              </a:rPr>
              <a:t>engage  team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698661" y="1673245"/>
            <a:ext cx="1964055" cy="2254250"/>
          </a:xfrm>
          <a:custGeom>
            <a:avLst/>
            <a:gdLst/>
            <a:ahLst/>
            <a:cxnLst/>
            <a:rect l="l" t="t" r="r" b="b"/>
            <a:pathLst>
              <a:path w="1964054" h="2254250">
                <a:moveTo>
                  <a:pt x="0" y="0"/>
                </a:moveTo>
                <a:lnTo>
                  <a:pt x="0" y="2254004"/>
                </a:lnTo>
                <a:lnTo>
                  <a:pt x="1963674" y="1111269"/>
                </a:lnTo>
                <a:lnTo>
                  <a:pt x="0" y="0"/>
                </a:lnTo>
                <a:close/>
              </a:path>
            </a:pathLst>
          </a:custGeom>
          <a:solidFill>
            <a:srgbClr val="00698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856613" y="2446020"/>
            <a:ext cx="937260" cy="66865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algn="ctr">
              <a:lnSpc>
                <a:spcPct val="100699"/>
              </a:lnSpc>
              <a:spcBef>
                <a:spcPts val="85"/>
              </a:spcBef>
            </a:pPr>
            <a:r>
              <a:rPr sz="1400" spc="-5" dirty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400" spc="-5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ument  </a:t>
            </a:r>
            <a:r>
              <a:rPr sz="1400" spc="-5" dirty="0">
                <a:solidFill>
                  <a:srgbClr val="FFFFFF"/>
                </a:solidFill>
                <a:latin typeface="Verdana"/>
                <a:cs typeface="Verdana"/>
              </a:rPr>
              <a:t>business  cases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472980" y="1673238"/>
            <a:ext cx="1964055" cy="2254250"/>
          </a:xfrm>
          <a:custGeom>
            <a:avLst/>
            <a:gdLst/>
            <a:ahLst/>
            <a:cxnLst/>
            <a:rect l="l" t="t" r="r" b="b"/>
            <a:pathLst>
              <a:path w="1964054" h="2254250">
                <a:moveTo>
                  <a:pt x="1963674" y="0"/>
                </a:moveTo>
                <a:lnTo>
                  <a:pt x="0" y="1142739"/>
                </a:lnTo>
                <a:lnTo>
                  <a:pt x="1963674" y="2254009"/>
                </a:lnTo>
                <a:lnTo>
                  <a:pt x="1963674" y="0"/>
                </a:lnTo>
                <a:close/>
              </a:path>
            </a:pathLst>
          </a:custGeom>
          <a:solidFill>
            <a:srgbClr val="0095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207949" y="2552700"/>
            <a:ext cx="108267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0495" marR="5080" indent="-13843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FFFFFF"/>
                </a:solidFill>
                <a:latin typeface="Verdana"/>
                <a:cs typeface="Verdana"/>
              </a:rPr>
              <a:t>Design</a:t>
            </a:r>
            <a:r>
              <a:rPr sz="14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Verdana"/>
                <a:cs typeface="Verdana"/>
              </a:rPr>
              <a:t>user  interface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457675" y="1673242"/>
            <a:ext cx="1964055" cy="2254250"/>
          </a:xfrm>
          <a:custGeom>
            <a:avLst/>
            <a:gdLst/>
            <a:ahLst/>
            <a:cxnLst/>
            <a:rect l="l" t="t" r="r" b="b"/>
            <a:pathLst>
              <a:path w="1964054" h="2254250">
                <a:moveTo>
                  <a:pt x="0" y="0"/>
                </a:moveTo>
                <a:lnTo>
                  <a:pt x="0" y="2254006"/>
                </a:lnTo>
                <a:lnTo>
                  <a:pt x="1963673" y="1111269"/>
                </a:lnTo>
                <a:lnTo>
                  <a:pt x="0" y="0"/>
                </a:lnTo>
                <a:close/>
              </a:path>
            </a:pathLst>
          </a:custGeom>
          <a:solidFill>
            <a:srgbClr val="00698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6693453" y="2552700"/>
            <a:ext cx="861694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6854" marR="5080" indent="-22479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Build</a:t>
            </a:r>
            <a:r>
              <a:rPr sz="14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Verdana"/>
                <a:cs typeface="Verdana"/>
              </a:rPr>
              <a:t>and 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pilot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080509" y="2284106"/>
            <a:ext cx="982980" cy="982980"/>
          </a:xfrm>
          <a:custGeom>
            <a:avLst/>
            <a:gdLst/>
            <a:ahLst/>
            <a:cxnLst/>
            <a:rect l="l" t="t" r="r" b="b"/>
            <a:pathLst>
              <a:path w="982979" h="982979">
                <a:moveTo>
                  <a:pt x="491489" y="0"/>
                </a:moveTo>
                <a:lnTo>
                  <a:pt x="444156" y="2249"/>
                </a:lnTo>
                <a:lnTo>
                  <a:pt x="398095" y="8862"/>
                </a:lnTo>
                <a:lnTo>
                  <a:pt x="353513" y="19631"/>
                </a:lnTo>
                <a:lnTo>
                  <a:pt x="310616" y="34350"/>
                </a:lnTo>
                <a:lnTo>
                  <a:pt x="269610" y="52814"/>
                </a:lnTo>
                <a:lnTo>
                  <a:pt x="230701" y="74817"/>
                </a:lnTo>
                <a:lnTo>
                  <a:pt x="194095" y="100152"/>
                </a:lnTo>
                <a:lnTo>
                  <a:pt x="159997" y="128615"/>
                </a:lnTo>
                <a:lnTo>
                  <a:pt x="128615" y="159997"/>
                </a:lnTo>
                <a:lnTo>
                  <a:pt x="100152" y="194095"/>
                </a:lnTo>
                <a:lnTo>
                  <a:pt x="74817" y="230701"/>
                </a:lnTo>
                <a:lnTo>
                  <a:pt x="52814" y="269610"/>
                </a:lnTo>
                <a:lnTo>
                  <a:pt x="34350" y="310616"/>
                </a:lnTo>
                <a:lnTo>
                  <a:pt x="19631" y="353513"/>
                </a:lnTo>
                <a:lnTo>
                  <a:pt x="8862" y="398095"/>
                </a:lnTo>
                <a:lnTo>
                  <a:pt x="2249" y="444156"/>
                </a:lnTo>
                <a:lnTo>
                  <a:pt x="0" y="491490"/>
                </a:lnTo>
                <a:lnTo>
                  <a:pt x="2249" y="538823"/>
                </a:lnTo>
                <a:lnTo>
                  <a:pt x="8862" y="584884"/>
                </a:lnTo>
                <a:lnTo>
                  <a:pt x="19631" y="629466"/>
                </a:lnTo>
                <a:lnTo>
                  <a:pt x="34350" y="672363"/>
                </a:lnTo>
                <a:lnTo>
                  <a:pt x="52814" y="713369"/>
                </a:lnTo>
                <a:lnTo>
                  <a:pt x="74817" y="752278"/>
                </a:lnTo>
                <a:lnTo>
                  <a:pt x="100152" y="788885"/>
                </a:lnTo>
                <a:lnTo>
                  <a:pt x="128615" y="822982"/>
                </a:lnTo>
                <a:lnTo>
                  <a:pt x="159997" y="854365"/>
                </a:lnTo>
                <a:lnTo>
                  <a:pt x="194095" y="882827"/>
                </a:lnTo>
                <a:lnTo>
                  <a:pt x="230701" y="908162"/>
                </a:lnTo>
                <a:lnTo>
                  <a:pt x="269610" y="930165"/>
                </a:lnTo>
                <a:lnTo>
                  <a:pt x="310616" y="948629"/>
                </a:lnTo>
                <a:lnTo>
                  <a:pt x="353513" y="963348"/>
                </a:lnTo>
                <a:lnTo>
                  <a:pt x="398095" y="974117"/>
                </a:lnTo>
                <a:lnTo>
                  <a:pt x="444156" y="980730"/>
                </a:lnTo>
                <a:lnTo>
                  <a:pt x="491489" y="982980"/>
                </a:lnTo>
                <a:lnTo>
                  <a:pt x="538823" y="980730"/>
                </a:lnTo>
                <a:lnTo>
                  <a:pt x="584884" y="974117"/>
                </a:lnTo>
                <a:lnTo>
                  <a:pt x="629466" y="963348"/>
                </a:lnTo>
                <a:lnTo>
                  <a:pt x="672363" y="948629"/>
                </a:lnTo>
                <a:lnTo>
                  <a:pt x="713369" y="930165"/>
                </a:lnTo>
                <a:lnTo>
                  <a:pt x="752278" y="908162"/>
                </a:lnTo>
                <a:lnTo>
                  <a:pt x="788884" y="882827"/>
                </a:lnTo>
                <a:lnTo>
                  <a:pt x="822982" y="854365"/>
                </a:lnTo>
                <a:lnTo>
                  <a:pt x="854364" y="822982"/>
                </a:lnTo>
                <a:lnTo>
                  <a:pt x="882827" y="788885"/>
                </a:lnTo>
                <a:lnTo>
                  <a:pt x="908162" y="752278"/>
                </a:lnTo>
                <a:lnTo>
                  <a:pt x="930165" y="713369"/>
                </a:lnTo>
                <a:lnTo>
                  <a:pt x="948629" y="672363"/>
                </a:lnTo>
                <a:lnTo>
                  <a:pt x="963348" y="629466"/>
                </a:lnTo>
                <a:lnTo>
                  <a:pt x="974117" y="584884"/>
                </a:lnTo>
                <a:lnTo>
                  <a:pt x="980730" y="538823"/>
                </a:lnTo>
                <a:lnTo>
                  <a:pt x="982979" y="491490"/>
                </a:lnTo>
                <a:lnTo>
                  <a:pt x="980730" y="444156"/>
                </a:lnTo>
                <a:lnTo>
                  <a:pt x="974117" y="398095"/>
                </a:lnTo>
                <a:lnTo>
                  <a:pt x="963348" y="353513"/>
                </a:lnTo>
                <a:lnTo>
                  <a:pt x="948629" y="310616"/>
                </a:lnTo>
                <a:lnTo>
                  <a:pt x="930165" y="269610"/>
                </a:lnTo>
                <a:lnTo>
                  <a:pt x="908162" y="230701"/>
                </a:lnTo>
                <a:lnTo>
                  <a:pt x="882827" y="194095"/>
                </a:lnTo>
                <a:lnTo>
                  <a:pt x="854364" y="159997"/>
                </a:lnTo>
                <a:lnTo>
                  <a:pt x="822982" y="128615"/>
                </a:lnTo>
                <a:lnTo>
                  <a:pt x="788884" y="100152"/>
                </a:lnTo>
                <a:lnTo>
                  <a:pt x="752278" y="74817"/>
                </a:lnTo>
                <a:lnTo>
                  <a:pt x="713369" y="52814"/>
                </a:lnTo>
                <a:lnTo>
                  <a:pt x="672363" y="34350"/>
                </a:lnTo>
                <a:lnTo>
                  <a:pt x="629466" y="19631"/>
                </a:lnTo>
                <a:lnTo>
                  <a:pt x="584884" y="8862"/>
                </a:lnTo>
                <a:lnTo>
                  <a:pt x="538823" y="2249"/>
                </a:lnTo>
                <a:lnTo>
                  <a:pt x="491489" y="0"/>
                </a:lnTo>
                <a:close/>
              </a:path>
            </a:pathLst>
          </a:custGeom>
          <a:solidFill>
            <a:srgbClr val="46A0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080509" y="2284106"/>
            <a:ext cx="982980" cy="982980"/>
          </a:xfrm>
          <a:custGeom>
            <a:avLst/>
            <a:gdLst/>
            <a:ahLst/>
            <a:cxnLst/>
            <a:rect l="l" t="t" r="r" b="b"/>
            <a:pathLst>
              <a:path w="982979" h="982979">
                <a:moveTo>
                  <a:pt x="0" y="491490"/>
                </a:moveTo>
                <a:lnTo>
                  <a:pt x="2249" y="444156"/>
                </a:lnTo>
                <a:lnTo>
                  <a:pt x="8862" y="398095"/>
                </a:lnTo>
                <a:lnTo>
                  <a:pt x="19631" y="353513"/>
                </a:lnTo>
                <a:lnTo>
                  <a:pt x="34350" y="310616"/>
                </a:lnTo>
                <a:lnTo>
                  <a:pt x="52814" y="269610"/>
                </a:lnTo>
                <a:lnTo>
                  <a:pt x="74817" y="230701"/>
                </a:lnTo>
                <a:lnTo>
                  <a:pt x="100152" y="194095"/>
                </a:lnTo>
                <a:lnTo>
                  <a:pt x="128614" y="159997"/>
                </a:lnTo>
                <a:lnTo>
                  <a:pt x="159997" y="128614"/>
                </a:lnTo>
                <a:lnTo>
                  <a:pt x="194095" y="100152"/>
                </a:lnTo>
                <a:lnTo>
                  <a:pt x="230701" y="74817"/>
                </a:lnTo>
                <a:lnTo>
                  <a:pt x="269610" y="52814"/>
                </a:lnTo>
                <a:lnTo>
                  <a:pt x="310616" y="34350"/>
                </a:lnTo>
                <a:lnTo>
                  <a:pt x="353513" y="19631"/>
                </a:lnTo>
                <a:lnTo>
                  <a:pt x="398095" y="8862"/>
                </a:lnTo>
                <a:lnTo>
                  <a:pt x="444156" y="2249"/>
                </a:lnTo>
                <a:lnTo>
                  <a:pt x="491490" y="0"/>
                </a:lnTo>
                <a:lnTo>
                  <a:pt x="538823" y="2249"/>
                </a:lnTo>
                <a:lnTo>
                  <a:pt x="584884" y="8862"/>
                </a:lnTo>
                <a:lnTo>
                  <a:pt x="629466" y="19631"/>
                </a:lnTo>
                <a:lnTo>
                  <a:pt x="672363" y="34350"/>
                </a:lnTo>
                <a:lnTo>
                  <a:pt x="713369" y="52814"/>
                </a:lnTo>
                <a:lnTo>
                  <a:pt x="752278" y="74817"/>
                </a:lnTo>
                <a:lnTo>
                  <a:pt x="788884" y="100152"/>
                </a:lnTo>
                <a:lnTo>
                  <a:pt x="822982" y="128614"/>
                </a:lnTo>
                <a:lnTo>
                  <a:pt x="854365" y="159997"/>
                </a:lnTo>
                <a:lnTo>
                  <a:pt x="882827" y="194095"/>
                </a:lnTo>
                <a:lnTo>
                  <a:pt x="908162" y="230701"/>
                </a:lnTo>
                <a:lnTo>
                  <a:pt x="930165" y="269610"/>
                </a:lnTo>
                <a:lnTo>
                  <a:pt x="948629" y="310616"/>
                </a:lnTo>
                <a:lnTo>
                  <a:pt x="963348" y="353513"/>
                </a:lnTo>
                <a:lnTo>
                  <a:pt x="974117" y="398095"/>
                </a:lnTo>
                <a:lnTo>
                  <a:pt x="980730" y="444156"/>
                </a:lnTo>
                <a:lnTo>
                  <a:pt x="982980" y="491490"/>
                </a:lnTo>
                <a:lnTo>
                  <a:pt x="980730" y="538823"/>
                </a:lnTo>
                <a:lnTo>
                  <a:pt x="974117" y="584884"/>
                </a:lnTo>
                <a:lnTo>
                  <a:pt x="963348" y="629466"/>
                </a:lnTo>
                <a:lnTo>
                  <a:pt x="948629" y="672363"/>
                </a:lnTo>
                <a:lnTo>
                  <a:pt x="930165" y="713369"/>
                </a:lnTo>
                <a:lnTo>
                  <a:pt x="908162" y="752278"/>
                </a:lnTo>
                <a:lnTo>
                  <a:pt x="882827" y="788884"/>
                </a:lnTo>
                <a:lnTo>
                  <a:pt x="854365" y="822982"/>
                </a:lnTo>
                <a:lnTo>
                  <a:pt x="822982" y="854365"/>
                </a:lnTo>
                <a:lnTo>
                  <a:pt x="788884" y="882827"/>
                </a:lnTo>
                <a:lnTo>
                  <a:pt x="752278" y="908162"/>
                </a:lnTo>
                <a:lnTo>
                  <a:pt x="713369" y="930165"/>
                </a:lnTo>
                <a:lnTo>
                  <a:pt x="672363" y="948629"/>
                </a:lnTo>
                <a:lnTo>
                  <a:pt x="629466" y="963348"/>
                </a:lnTo>
                <a:lnTo>
                  <a:pt x="584884" y="974117"/>
                </a:lnTo>
                <a:lnTo>
                  <a:pt x="538823" y="980730"/>
                </a:lnTo>
                <a:lnTo>
                  <a:pt x="491490" y="982980"/>
                </a:lnTo>
                <a:lnTo>
                  <a:pt x="444156" y="980730"/>
                </a:lnTo>
                <a:lnTo>
                  <a:pt x="398095" y="974117"/>
                </a:lnTo>
                <a:lnTo>
                  <a:pt x="353513" y="963348"/>
                </a:lnTo>
                <a:lnTo>
                  <a:pt x="310616" y="948629"/>
                </a:lnTo>
                <a:lnTo>
                  <a:pt x="269610" y="930165"/>
                </a:lnTo>
                <a:lnTo>
                  <a:pt x="230701" y="908162"/>
                </a:lnTo>
                <a:lnTo>
                  <a:pt x="194095" y="882827"/>
                </a:lnTo>
                <a:lnTo>
                  <a:pt x="159997" y="854365"/>
                </a:lnTo>
                <a:lnTo>
                  <a:pt x="128614" y="822982"/>
                </a:lnTo>
                <a:lnTo>
                  <a:pt x="100152" y="788884"/>
                </a:lnTo>
                <a:lnTo>
                  <a:pt x="74817" y="752278"/>
                </a:lnTo>
                <a:lnTo>
                  <a:pt x="52814" y="713369"/>
                </a:lnTo>
                <a:lnTo>
                  <a:pt x="34350" y="672363"/>
                </a:lnTo>
                <a:lnTo>
                  <a:pt x="19631" y="629466"/>
                </a:lnTo>
                <a:lnTo>
                  <a:pt x="8862" y="584884"/>
                </a:lnTo>
                <a:lnTo>
                  <a:pt x="2249" y="538823"/>
                </a:lnTo>
                <a:lnTo>
                  <a:pt x="0" y="491490"/>
                </a:lnTo>
                <a:close/>
              </a:path>
            </a:pathLst>
          </a:custGeom>
          <a:ln w="25400">
            <a:solidFill>
              <a:srgbClr val="4446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4255907" y="2656332"/>
            <a:ext cx="62611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Ki</a:t>
            </a:r>
            <a:r>
              <a:rPr sz="1400" spc="-10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1400" spc="-20" dirty="0">
                <a:solidFill>
                  <a:srgbClr val="FFFFFF"/>
                </a:solidFill>
                <a:latin typeface="Verdana"/>
                <a:cs typeface="Verdana"/>
              </a:rPr>
              <a:t>k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400" spc="-5" dirty="0">
                <a:solidFill>
                  <a:srgbClr val="FFFFFF"/>
                </a:solidFill>
                <a:latin typeface="Verdana"/>
                <a:cs typeface="Verdana"/>
              </a:rPr>
              <a:t>f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f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830510" y="2284106"/>
            <a:ext cx="982980" cy="982980"/>
          </a:xfrm>
          <a:custGeom>
            <a:avLst/>
            <a:gdLst/>
            <a:ahLst/>
            <a:cxnLst/>
            <a:rect l="l" t="t" r="r" b="b"/>
            <a:pathLst>
              <a:path w="982979" h="982979">
                <a:moveTo>
                  <a:pt x="491490" y="0"/>
                </a:moveTo>
                <a:lnTo>
                  <a:pt x="444156" y="2249"/>
                </a:lnTo>
                <a:lnTo>
                  <a:pt x="398095" y="8862"/>
                </a:lnTo>
                <a:lnTo>
                  <a:pt x="353513" y="19631"/>
                </a:lnTo>
                <a:lnTo>
                  <a:pt x="310616" y="34350"/>
                </a:lnTo>
                <a:lnTo>
                  <a:pt x="269610" y="52814"/>
                </a:lnTo>
                <a:lnTo>
                  <a:pt x="230701" y="74817"/>
                </a:lnTo>
                <a:lnTo>
                  <a:pt x="194095" y="100152"/>
                </a:lnTo>
                <a:lnTo>
                  <a:pt x="159997" y="128615"/>
                </a:lnTo>
                <a:lnTo>
                  <a:pt x="128615" y="159997"/>
                </a:lnTo>
                <a:lnTo>
                  <a:pt x="100152" y="194095"/>
                </a:lnTo>
                <a:lnTo>
                  <a:pt x="74817" y="230701"/>
                </a:lnTo>
                <a:lnTo>
                  <a:pt x="52814" y="269610"/>
                </a:lnTo>
                <a:lnTo>
                  <a:pt x="34350" y="310616"/>
                </a:lnTo>
                <a:lnTo>
                  <a:pt x="19631" y="353513"/>
                </a:lnTo>
                <a:lnTo>
                  <a:pt x="8862" y="398095"/>
                </a:lnTo>
                <a:lnTo>
                  <a:pt x="2249" y="444156"/>
                </a:lnTo>
                <a:lnTo>
                  <a:pt x="0" y="491490"/>
                </a:lnTo>
                <a:lnTo>
                  <a:pt x="2249" y="538823"/>
                </a:lnTo>
                <a:lnTo>
                  <a:pt x="8862" y="584884"/>
                </a:lnTo>
                <a:lnTo>
                  <a:pt x="19631" y="629466"/>
                </a:lnTo>
                <a:lnTo>
                  <a:pt x="34350" y="672363"/>
                </a:lnTo>
                <a:lnTo>
                  <a:pt x="52814" y="713369"/>
                </a:lnTo>
                <a:lnTo>
                  <a:pt x="74817" y="752278"/>
                </a:lnTo>
                <a:lnTo>
                  <a:pt x="100152" y="788885"/>
                </a:lnTo>
                <a:lnTo>
                  <a:pt x="128615" y="822982"/>
                </a:lnTo>
                <a:lnTo>
                  <a:pt x="159997" y="854365"/>
                </a:lnTo>
                <a:lnTo>
                  <a:pt x="194095" y="882827"/>
                </a:lnTo>
                <a:lnTo>
                  <a:pt x="230701" y="908162"/>
                </a:lnTo>
                <a:lnTo>
                  <a:pt x="269610" y="930165"/>
                </a:lnTo>
                <a:lnTo>
                  <a:pt x="310616" y="948629"/>
                </a:lnTo>
                <a:lnTo>
                  <a:pt x="353513" y="963348"/>
                </a:lnTo>
                <a:lnTo>
                  <a:pt x="398095" y="974117"/>
                </a:lnTo>
                <a:lnTo>
                  <a:pt x="444156" y="980730"/>
                </a:lnTo>
                <a:lnTo>
                  <a:pt x="491490" y="982980"/>
                </a:lnTo>
                <a:lnTo>
                  <a:pt x="538823" y="980730"/>
                </a:lnTo>
                <a:lnTo>
                  <a:pt x="584884" y="974117"/>
                </a:lnTo>
                <a:lnTo>
                  <a:pt x="629466" y="963348"/>
                </a:lnTo>
                <a:lnTo>
                  <a:pt x="672363" y="948629"/>
                </a:lnTo>
                <a:lnTo>
                  <a:pt x="713369" y="930165"/>
                </a:lnTo>
                <a:lnTo>
                  <a:pt x="752278" y="908162"/>
                </a:lnTo>
                <a:lnTo>
                  <a:pt x="788884" y="882827"/>
                </a:lnTo>
                <a:lnTo>
                  <a:pt x="822982" y="854365"/>
                </a:lnTo>
                <a:lnTo>
                  <a:pt x="854364" y="822982"/>
                </a:lnTo>
                <a:lnTo>
                  <a:pt x="882827" y="788885"/>
                </a:lnTo>
                <a:lnTo>
                  <a:pt x="908162" y="752278"/>
                </a:lnTo>
                <a:lnTo>
                  <a:pt x="930165" y="713369"/>
                </a:lnTo>
                <a:lnTo>
                  <a:pt x="948629" y="672363"/>
                </a:lnTo>
                <a:lnTo>
                  <a:pt x="963348" y="629466"/>
                </a:lnTo>
                <a:lnTo>
                  <a:pt x="974117" y="584884"/>
                </a:lnTo>
                <a:lnTo>
                  <a:pt x="980730" y="538823"/>
                </a:lnTo>
                <a:lnTo>
                  <a:pt x="982979" y="491490"/>
                </a:lnTo>
                <a:lnTo>
                  <a:pt x="980730" y="444156"/>
                </a:lnTo>
                <a:lnTo>
                  <a:pt x="974117" y="398095"/>
                </a:lnTo>
                <a:lnTo>
                  <a:pt x="963348" y="353513"/>
                </a:lnTo>
                <a:lnTo>
                  <a:pt x="948629" y="310616"/>
                </a:lnTo>
                <a:lnTo>
                  <a:pt x="930165" y="269610"/>
                </a:lnTo>
                <a:lnTo>
                  <a:pt x="908162" y="230701"/>
                </a:lnTo>
                <a:lnTo>
                  <a:pt x="882827" y="194095"/>
                </a:lnTo>
                <a:lnTo>
                  <a:pt x="854364" y="159997"/>
                </a:lnTo>
                <a:lnTo>
                  <a:pt x="822982" y="128615"/>
                </a:lnTo>
                <a:lnTo>
                  <a:pt x="788884" y="100152"/>
                </a:lnTo>
                <a:lnTo>
                  <a:pt x="752278" y="74817"/>
                </a:lnTo>
                <a:lnTo>
                  <a:pt x="713369" y="52814"/>
                </a:lnTo>
                <a:lnTo>
                  <a:pt x="672363" y="34350"/>
                </a:lnTo>
                <a:lnTo>
                  <a:pt x="629466" y="19631"/>
                </a:lnTo>
                <a:lnTo>
                  <a:pt x="584884" y="8862"/>
                </a:lnTo>
                <a:lnTo>
                  <a:pt x="538823" y="2249"/>
                </a:lnTo>
                <a:lnTo>
                  <a:pt x="491490" y="0"/>
                </a:lnTo>
                <a:close/>
              </a:path>
            </a:pathLst>
          </a:custGeom>
          <a:solidFill>
            <a:srgbClr val="46A0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830510" y="2284106"/>
            <a:ext cx="982980" cy="982980"/>
          </a:xfrm>
          <a:custGeom>
            <a:avLst/>
            <a:gdLst/>
            <a:ahLst/>
            <a:cxnLst/>
            <a:rect l="l" t="t" r="r" b="b"/>
            <a:pathLst>
              <a:path w="982979" h="982979">
                <a:moveTo>
                  <a:pt x="0" y="491490"/>
                </a:moveTo>
                <a:lnTo>
                  <a:pt x="2249" y="444156"/>
                </a:lnTo>
                <a:lnTo>
                  <a:pt x="8862" y="398095"/>
                </a:lnTo>
                <a:lnTo>
                  <a:pt x="19631" y="353513"/>
                </a:lnTo>
                <a:lnTo>
                  <a:pt x="34350" y="310616"/>
                </a:lnTo>
                <a:lnTo>
                  <a:pt x="52814" y="269610"/>
                </a:lnTo>
                <a:lnTo>
                  <a:pt x="74817" y="230701"/>
                </a:lnTo>
                <a:lnTo>
                  <a:pt x="100152" y="194095"/>
                </a:lnTo>
                <a:lnTo>
                  <a:pt x="128614" y="159997"/>
                </a:lnTo>
                <a:lnTo>
                  <a:pt x="159997" y="128614"/>
                </a:lnTo>
                <a:lnTo>
                  <a:pt x="194095" y="100152"/>
                </a:lnTo>
                <a:lnTo>
                  <a:pt x="230701" y="74817"/>
                </a:lnTo>
                <a:lnTo>
                  <a:pt x="269610" y="52814"/>
                </a:lnTo>
                <a:lnTo>
                  <a:pt x="310616" y="34350"/>
                </a:lnTo>
                <a:lnTo>
                  <a:pt x="353513" y="19631"/>
                </a:lnTo>
                <a:lnTo>
                  <a:pt x="398095" y="8862"/>
                </a:lnTo>
                <a:lnTo>
                  <a:pt x="444156" y="2249"/>
                </a:lnTo>
                <a:lnTo>
                  <a:pt x="491490" y="0"/>
                </a:lnTo>
                <a:lnTo>
                  <a:pt x="538823" y="2249"/>
                </a:lnTo>
                <a:lnTo>
                  <a:pt x="584884" y="8862"/>
                </a:lnTo>
                <a:lnTo>
                  <a:pt x="629466" y="19631"/>
                </a:lnTo>
                <a:lnTo>
                  <a:pt x="672363" y="34350"/>
                </a:lnTo>
                <a:lnTo>
                  <a:pt x="713369" y="52814"/>
                </a:lnTo>
                <a:lnTo>
                  <a:pt x="752278" y="74817"/>
                </a:lnTo>
                <a:lnTo>
                  <a:pt x="788884" y="100152"/>
                </a:lnTo>
                <a:lnTo>
                  <a:pt x="822982" y="128614"/>
                </a:lnTo>
                <a:lnTo>
                  <a:pt x="854365" y="159997"/>
                </a:lnTo>
                <a:lnTo>
                  <a:pt x="882827" y="194095"/>
                </a:lnTo>
                <a:lnTo>
                  <a:pt x="908162" y="230701"/>
                </a:lnTo>
                <a:lnTo>
                  <a:pt x="930165" y="269610"/>
                </a:lnTo>
                <a:lnTo>
                  <a:pt x="948629" y="310616"/>
                </a:lnTo>
                <a:lnTo>
                  <a:pt x="963348" y="353513"/>
                </a:lnTo>
                <a:lnTo>
                  <a:pt x="974117" y="398095"/>
                </a:lnTo>
                <a:lnTo>
                  <a:pt x="980730" y="444156"/>
                </a:lnTo>
                <a:lnTo>
                  <a:pt x="982980" y="491490"/>
                </a:lnTo>
                <a:lnTo>
                  <a:pt x="980730" y="538823"/>
                </a:lnTo>
                <a:lnTo>
                  <a:pt x="974117" y="584884"/>
                </a:lnTo>
                <a:lnTo>
                  <a:pt x="963348" y="629466"/>
                </a:lnTo>
                <a:lnTo>
                  <a:pt x="948629" y="672363"/>
                </a:lnTo>
                <a:lnTo>
                  <a:pt x="930165" y="713369"/>
                </a:lnTo>
                <a:lnTo>
                  <a:pt x="908162" y="752278"/>
                </a:lnTo>
                <a:lnTo>
                  <a:pt x="882827" y="788884"/>
                </a:lnTo>
                <a:lnTo>
                  <a:pt x="854365" y="822982"/>
                </a:lnTo>
                <a:lnTo>
                  <a:pt x="822982" y="854365"/>
                </a:lnTo>
                <a:lnTo>
                  <a:pt x="788884" y="882827"/>
                </a:lnTo>
                <a:lnTo>
                  <a:pt x="752278" y="908162"/>
                </a:lnTo>
                <a:lnTo>
                  <a:pt x="713369" y="930165"/>
                </a:lnTo>
                <a:lnTo>
                  <a:pt x="672363" y="948629"/>
                </a:lnTo>
                <a:lnTo>
                  <a:pt x="629466" y="963348"/>
                </a:lnTo>
                <a:lnTo>
                  <a:pt x="584884" y="974117"/>
                </a:lnTo>
                <a:lnTo>
                  <a:pt x="538823" y="980730"/>
                </a:lnTo>
                <a:lnTo>
                  <a:pt x="491490" y="982980"/>
                </a:lnTo>
                <a:lnTo>
                  <a:pt x="444156" y="980730"/>
                </a:lnTo>
                <a:lnTo>
                  <a:pt x="398095" y="974117"/>
                </a:lnTo>
                <a:lnTo>
                  <a:pt x="353513" y="963348"/>
                </a:lnTo>
                <a:lnTo>
                  <a:pt x="310616" y="948629"/>
                </a:lnTo>
                <a:lnTo>
                  <a:pt x="269610" y="930165"/>
                </a:lnTo>
                <a:lnTo>
                  <a:pt x="230701" y="908162"/>
                </a:lnTo>
                <a:lnTo>
                  <a:pt x="194095" y="882827"/>
                </a:lnTo>
                <a:lnTo>
                  <a:pt x="159997" y="854365"/>
                </a:lnTo>
                <a:lnTo>
                  <a:pt x="128614" y="822982"/>
                </a:lnTo>
                <a:lnTo>
                  <a:pt x="100152" y="788884"/>
                </a:lnTo>
                <a:lnTo>
                  <a:pt x="74817" y="752278"/>
                </a:lnTo>
                <a:lnTo>
                  <a:pt x="52814" y="713369"/>
                </a:lnTo>
                <a:lnTo>
                  <a:pt x="34350" y="672363"/>
                </a:lnTo>
                <a:lnTo>
                  <a:pt x="19631" y="629466"/>
                </a:lnTo>
                <a:lnTo>
                  <a:pt x="8862" y="584884"/>
                </a:lnTo>
                <a:lnTo>
                  <a:pt x="2249" y="538823"/>
                </a:lnTo>
                <a:lnTo>
                  <a:pt x="0" y="491490"/>
                </a:lnTo>
                <a:close/>
              </a:path>
            </a:pathLst>
          </a:custGeom>
          <a:ln w="25400">
            <a:solidFill>
              <a:srgbClr val="4446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7986292" y="2656332"/>
            <a:ext cx="65976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FFFFFF"/>
                </a:solidFill>
                <a:latin typeface="Verdana"/>
                <a:cs typeface="Verdana"/>
              </a:rPr>
              <a:t>La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un</a:t>
            </a:r>
            <a:r>
              <a:rPr sz="1400" spc="-5" dirty="0">
                <a:solidFill>
                  <a:srgbClr val="FFFFFF"/>
                </a:solidFill>
                <a:latin typeface="Verdana"/>
                <a:cs typeface="Verdana"/>
              </a:rPr>
              <a:t>ch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40504" y="2284106"/>
            <a:ext cx="982980" cy="982980"/>
          </a:xfrm>
          <a:custGeom>
            <a:avLst/>
            <a:gdLst/>
            <a:ahLst/>
            <a:cxnLst/>
            <a:rect l="l" t="t" r="r" b="b"/>
            <a:pathLst>
              <a:path w="982980" h="982979">
                <a:moveTo>
                  <a:pt x="491490" y="0"/>
                </a:moveTo>
                <a:lnTo>
                  <a:pt x="444156" y="2249"/>
                </a:lnTo>
                <a:lnTo>
                  <a:pt x="398095" y="8862"/>
                </a:lnTo>
                <a:lnTo>
                  <a:pt x="353513" y="19631"/>
                </a:lnTo>
                <a:lnTo>
                  <a:pt x="310616" y="34350"/>
                </a:lnTo>
                <a:lnTo>
                  <a:pt x="269610" y="52814"/>
                </a:lnTo>
                <a:lnTo>
                  <a:pt x="230701" y="74817"/>
                </a:lnTo>
                <a:lnTo>
                  <a:pt x="194095" y="100152"/>
                </a:lnTo>
                <a:lnTo>
                  <a:pt x="159997" y="128615"/>
                </a:lnTo>
                <a:lnTo>
                  <a:pt x="128614" y="159997"/>
                </a:lnTo>
                <a:lnTo>
                  <a:pt x="100152" y="194095"/>
                </a:lnTo>
                <a:lnTo>
                  <a:pt x="74817" y="230701"/>
                </a:lnTo>
                <a:lnTo>
                  <a:pt x="52814" y="269610"/>
                </a:lnTo>
                <a:lnTo>
                  <a:pt x="34350" y="310616"/>
                </a:lnTo>
                <a:lnTo>
                  <a:pt x="19631" y="353513"/>
                </a:lnTo>
                <a:lnTo>
                  <a:pt x="8862" y="398095"/>
                </a:lnTo>
                <a:lnTo>
                  <a:pt x="2249" y="444156"/>
                </a:lnTo>
                <a:lnTo>
                  <a:pt x="0" y="491490"/>
                </a:lnTo>
                <a:lnTo>
                  <a:pt x="2249" y="538823"/>
                </a:lnTo>
                <a:lnTo>
                  <a:pt x="8862" y="584884"/>
                </a:lnTo>
                <a:lnTo>
                  <a:pt x="19631" y="629466"/>
                </a:lnTo>
                <a:lnTo>
                  <a:pt x="34350" y="672363"/>
                </a:lnTo>
                <a:lnTo>
                  <a:pt x="52814" y="713369"/>
                </a:lnTo>
                <a:lnTo>
                  <a:pt x="74817" y="752278"/>
                </a:lnTo>
                <a:lnTo>
                  <a:pt x="100152" y="788885"/>
                </a:lnTo>
                <a:lnTo>
                  <a:pt x="128614" y="822982"/>
                </a:lnTo>
                <a:lnTo>
                  <a:pt x="159997" y="854365"/>
                </a:lnTo>
                <a:lnTo>
                  <a:pt x="194095" y="882827"/>
                </a:lnTo>
                <a:lnTo>
                  <a:pt x="230701" y="908162"/>
                </a:lnTo>
                <a:lnTo>
                  <a:pt x="269610" y="930165"/>
                </a:lnTo>
                <a:lnTo>
                  <a:pt x="310616" y="948629"/>
                </a:lnTo>
                <a:lnTo>
                  <a:pt x="353513" y="963348"/>
                </a:lnTo>
                <a:lnTo>
                  <a:pt x="398095" y="974117"/>
                </a:lnTo>
                <a:lnTo>
                  <a:pt x="444156" y="980730"/>
                </a:lnTo>
                <a:lnTo>
                  <a:pt x="491490" y="982980"/>
                </a:lnTo>
                <a:lnTo>
                  <a:pt x="538823" y="980730"/>
                </a:lnTo>
                <a:lnTo>
                  <a:pt x="584884" y="974117"/>
                </a:lnTo>
                <a:lnTo>
                  <a:pt x="629466" y="963348"/>
                </a:lnTo>
                <a:lnTo>
                  <a:pt x="672363" y="948629"/>
                </a:lnTo>
                <a:lnTo>
                  <a:pt x="713369" y="930165"/>
                </a:lnTo>
                <a:lnTo>
                  <a:pt x="752278" y="908162"/>
                </a:lnTo>
                <a:lnTo>
                  <a:pt x="788884" y="882827"/>
                </a:lnTo>
                <a:lnTo>
                  <a:pt x="822982" y="854365"/>
                </a:lnTo>
                <a:lnTo>
                  <a:pt x="854364" y="822982"/>
                </a:lnTo>
                <a:lnTo>
                  <a:pt x="882826" y="788885"/>
                </a:lnTo>
                <a:lnTo>
                  <a:pt x="908162" y="752278"/>
                </a:lnTo>
                <a:lnTo>
                  <a:pt x="930164" y="713369"/>
                </a:lnTo>
                <a:lnTo>
                  <a:pt x="948628" y="672363"/>
                </a:lnTo>
                <a:lnTo>
                  <a:pt x="963348" y="629466"/>
                </a:lnTo>
                <a:lnTo>
                  <a:pt x="974117" y="584884"/>
                </a:lnTo>
                <a:lnTo>
                  <a:pt x="980729" y="538823"/>
                </a:lnTo>
                <a:lnTo>
                  <a:pt x="982979" y="491490"/>
                </a:lnTo>
                <a:lnTo>
                  <a:pt x="980729" y="444156"/>
                </a:lnTo>
                <a:lnTo>
                  <a:pt x="974117" y="398095"/>
                </a:lnTo>
                <a:lnTo>
                  <a:pt x="963348" y="353513"/>
                </a:lnTo>
                <a:lnTo>
                  <a:pt x="948628" y="310616"/>
                </a:lnTo>
                <a:lnTo>
                  <a:pt x="930164" y="269610"/>
                </a:lnTo>
                <a:lnTo>
                  <a:pt x="908162" y="230701"/>
                </a:lnTo>
                <a:lnTo>
                  <a:pt x="882826" y="194095"/>
                </a:lnTo>
                <a:lnTo>
                  <a:pt x="854364" y="159997"/>
                </a:lnTo>
                <a:lnTo>
                  <a:pt x="822982" y="128615"/>
                </a:lnTo>
                <a:lnTo>
                  <a:pt x="788884" y="100152"/>
                </a:lnTo>
                <a:lnTo>
                  <a:pt x="752278" y="74817"/>
                </a:lnTo>
                <a:lnTo>
                  <a:pt x="713369" y="52814"/>
                </a:lnTo>
                <a:lnTo>
                  <a:pt x="672363" y="34350"/>
                </a:lnTo>
                <a:lnTo>
                  <a:pt x="629466" y="19631"/>
                </a:lnTo>
                <a:lnTo>
                  <a:pt x="584884" y="8862"/>
                </a:lnTo>
                <a:lnTo>
                  <a:pt x="538823" y="2249"/>
                </a:lnTo>
                <a:lnTo>
                  <a:pt x="491490" y="0"/>
                </a:lnTo>
                <a:close/>
              </a:path>
            </a:pathLst>
          </a:custGeom>
          <a:solidFill>
            <a:srgbClr val="46A0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40504" y="2284106"/>
            <a:ext cx="982980" cy="982980"/>
          </a:xfrm>
          <a:custGeom>
            <a:avLst/>
            <a:gdLst/>
            <a:ahLst/>
            <a:cxnLst/>
            <a:rect l="l" t="t" r="r" b="b"/>
            <a:pathLst>
              <a:path w="982980" h="982979">
                <a:moveTo>
                  <a:pt x="0" y="491490"/>
                </a:moveTo>
                <a:lnTo>
                  <a:pt x="2249" y="444156"/>
                </a:lnTo>
                <a:lnTo>
                  <a:pt x="8862" y="398095"/>
                </a:lnTo>
                <a:lnTo>
                  <a:pt x="19631" y="353513"/>
                </a:lnTo>
                <a:lnTo>
                  <a:pt x="34350" y="310616"/>
                </a:lnTo>
                <a:lnTo>
                  <a:pt x="52814" y="269610"/>
                </a:lnTo>
                <a:lnTo>
                  <a:pt x="74817" y="230701"/>
                </a:lnTo>
                <a:lnTo>
                  <a:pt x="100152" y="194095"/>
                </a:lnTo>
                <a:lnTo>
                  <a:pt x="128614" y="159997"/>
                </a:lnTo>
                <a:lnTo>
                  <a:pt x="159997" y="128614"/>
                </a:lnTo>
                <a:lnTo>
                  <a:pt x="194095" y="100152"/>
                </a:lnTo>
                <a:lnTo>
                  <a:pt x="230701" y="74817"/>
                </a:lnTo>
                <a:lnTo>
                  <a:pt x="269610" y="52814"/>
                </a:lnTo>
                <a:lnTo>
                  <a:pt x="310616" y="34350"/>
                </a:lnTo>
                <a:lnTo>
                  <a:pt x="353513" y="19631"/>
                </a:lnTo>
                <a:lnTo>
                  <a:pt x="398095" y="8862"/>
                </a:lnTo>
                <a:lnTo>
                  <a:pt x="444156" y="2249"/>
                </a:lnTo>
                <a:lnTo>
                  <a:pt x="491490" y="0"/>
                </a:lnTo>
                <a:lnTo>
                  <a:pt x="538823" y="2249"/>
                </a:lnTo>
                <a:lnTo>
                  <a:pt x="584884" y="8862"/>
                </a:lnTo>
                <a:lnTo>
                  <a:pt x="629466" y="19631"/>
                </a:lnTo>
                <a:lnTo>
                  <a:pt x="672363" y="34350"/>
                </a:lnTo>
                <a:lnTo>
                  <a:pt x="713369" y="52814"/>
                </a:lnTo>
                <a:lnTo>
                  <a:pt x="752278" y="74817"/>
                </a:lnTo>
                <a:lnTo>
                  <a:pt x="788884" y="100152"/>
                </a:lnTo>
                <a:lnTo>
                  <a:pt x="822982" y="128614"/>
                </a:lnTo>
                <a:lnTo>
                  <a:pt x="854365" y="159997"/>
                </a:lnTo>
                <a:lnTo>
                  <a:pt x="882827" y="194095"/>
                </a:lnTo>
                <a:lnTo>
                  <a:pt x="908162" y="230701"/>
                </a:lnTo>
                <a:lnTo>
                  <a:pt x="930165" y="269610"/>
                </a:lnTo>
                <a:lnTo>
                  <a:pt x="948629" y="310616"/>
                </a:lnTo>
                <a:lnTo>
                  <a:pt x="963348" y="353513"/>
                </a:lnTo>
                <a:lnTo>
                  <a:pt x="974117" y="398095"/>
                </a:lnTo>
                <a:lnTo>
                  <a:pt x="980730" y="444156"/>
                </a:lnTo>
                <a:lnTo>
                  <a:pt x="982980" y="491490"/>
                </a:lnTo>
                <a:lnTo>
                  <a:pt x="980730" y="538823"/>
                </a:lnTo>
                <a:lnTo>
                  <a:pt x="974117" y="584884"/>
                </a:lnTo>
                <a:lnTo>
                  <a:pt x="963348" y="629466"/>
                </a:lnTo>
                <a:lnTo>
                  <a:pt x="948629" y="672363"/>
                </a:lnTo>
                <a:lnTo>
                  <a:pt x="930165" y="713369"/>
                </a:lnTo>
                <a:lnTo>
                  <a:pt x="908162" y="752278"/>
                </a:lnTo>
                <a:lnTo>
                  <a:pt x="882827" y="788884"/>
                </a:lnTo>
                <a:lnTo>
                  <a:pt x="854365" y="822982"/>
                </a:lnTo>
                <a:lnTo>
                  <a:pt x="822982" y="854365"/>
                </a:lnTo>
                <a:lnTo>
                  <a:pt x="788884" y="882827"/>
                </a:lnTo>
                <a:lnTo>
                  <a:pt x="752278" y="908162"/>
                </a:lnTo>
                <a:lnTo>
                  <a:pt x="713369" y="930165"/>
                </a:lnTo>
                <a:lnTo>
                  <a:pt x="672363" y="948629"/>
                </a:lnTo>
                <a:lnTo>
                  <a:pt x="629466" y="963348"/>
                </a:lnTo>
                <a:lnTo>
                  <a:pt x="584884" y="974117"/>
                </a:lnTo>
                <a:lnTo>
                  <a:pt x="538823" y="980730"/>
                </a:lnTo>
                <a:lnTo>
                  <a:pt x="491490" y="982980"/>
                </a:lnTo>
                <a:lnTo>
                  <a:pt x="444156" y="980730"/>
                </a:lnTo>
                <a:lnTo>
                  <a:pt x="398095" y="974117"/>
                </a:lnTo>
                <a:lnTo>
                  <a:pt x="353513" y="963348"/>
                </a:lnTo>
                <a:lnTo>
                  <a:pt x="310616" y="948629"/>
                </a:lnTo>
                <a:lnTo>
                  <a:pt x="269610" y="930165"/>
                </a:lnTo>
                <a:lnTo>
                  <a:pt x="230701" y="908162"/>
                </a:lnTo>
                <a:lnTo>
                  <a:pt x="194095" y="882827"/>
                </a:lnTo>
                <a:lnTo>
                  <a:pt x="159997" y="854365"/>
                </a:lnTo>
                <a:lnTo>
                  <a:pt x="128614" y="822982"/>
                </a:lnTo>
                <a:lnTo>
                  <a:pt x="100152" y="788884"/>
                </a:lnTo>
                <a:lnTo>
                  <a:pt x="74817" y="752278"/>
                </a:lnTo>
                <a:lnTo>
                  <a:pt x="52814" y="713369"/>
                </a:lnTo>
                <a:lnTo>
                  <a:pt x="34350" y="672363"/>
                </a:lnTo>
                <a:lnTo>
                  <a:pt x="19631" y="629466"/>
                </a:lnTo>
                <a:lnTo>
                  <a:pt x="8862" y="584884"/>
                </a:lnTo>
                <a:lnTo>
                  <a:pt x="2249" y="538823"/>
                </a:lnTo>
                <a:lnTo>
                  <a:pt x="0" y="491490"/>
                </a:lnTo>
                <a:close/>
              </a:path>
            </a:pathLst>
          </a:custGeom>
          <a:ln w="25400">
            <a:solidFill>
              <a:srgbClr val="4446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558025" y="2549651"/>
            <a:ext cx="53657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1280" marR="5080" indent="-69215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ni</a:t>
            </a:r>
            <a:r>
              <a:rPr sz="1400" spc="-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400" spc="-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l  idea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7506185" y="3328079"/>
            <a:ext cx="887094" cy="1016000"/>
          </a:xfrm>
          <a:custGeom>
            <a:avLst/>
            <a:gdLst/>
            <a:ahLst/>
            <a:cxnLst/>
            <a:rect l="l" t="t" r="r" b="b"/>
            <a:pathLst>
              <a:path w="887095" h="1016000">
                <a:moveTo>
                  <a:pt x="124504" y="786932"/>
                </a:moveTo>
                <a:lnTo>
                  <a:pt x="0" y="901214"/>
                </a:lnTo>
                <a:lnTo>
                  <a:pt x="124504" y="1015497"/>
                </a:lnTo>
                <a:lnTo>
                  <a:pt x="124504" y="935342"/>
                </a:lnTo>
                <a:lnTo>
                  <a:pt x="886659" y="935342"/>
                </a:lnTo>
                <a:lnTo>
                  <a:pt x="886659" y="867087"/>
                </a:lnTo>
                <a:lnTo>
                  <a:pt x="124504" y="867087"/>
                </a:lnTo>
                <a:lnTo>
                  <a:pt x="124504" y="786932"/>
                </a:lnTo>
                <a:close/>
              </a:path>
              <a:path w="887095" h="1016000">
                <a:moveTo>
                  <a:pt x="886659" y="0"/>
                </a:moveTo>
                <a:lnTo>
                  <a:pt x="818404" y="0"/>
                </a:lnTo>
                <a:lnTo>
                  <a:pt x="818404" y="867087"/>
                </a:lnTo>
                <a:lnTo>
                  <a:pt x="886659" y="867087"/>
                </a:lnTo>
                <a:lnTo>
                  <a:pt x="886659" y="0"/>
                </a:lnTo>
                <a:close/>
              </a:path>
            </a:pathLst>
          </a:custGeom>
          <a:solidFill>
            <a:srgbClr val="8F8F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440380" y="3328078"/>
            <a:ext cx="936625" cy="949960"/>
          </a:xfrm>
          <a:custGeom>
            <a:avLst/>
            <a:gdLst/>
            <a:ahLst/>
            <a:cxnLst/>
            <a:rect l="l" t="t" r="r" b="b"/>
            <a:pathLst>
              <a:path w="936625" h="949960">
                <a:moveTo>
                  <a:pt x="156677" y="131441"/>
                </a:moveTo>
                <a:lnTo>
                  <a:pt x="84620" y="131441"/>
                </a:lnTo>
                <a:lnTo>
                  <a:pt x="84620" y="949464"/>
                </a:lnTo>
                <a:lnTo>
                  <a:pt x="936059" y="949464"/>
                </a:lnTo>
                <a:lnTo>
                  <a:pt x="936059" y="877406"/>
                </a:lnTo>
                <a:lnTo>
                  <a:pt x="156677" y="877406"/>
                </a:lnTo>
                <a:lnTo>
                  <a:pt x="156677" y="131441"/>
                </a:lnTo>
                <a:close/>
              </a:path>
              <a:path w="936625" h="949960">
                <a:moveTo>
                  <a:pt x="120648" y="0"/>
                </a:moveTo>
                <a:lnTo>
                  <a:pt x="0" y="131441"/>
                </a:lnTo>
                <a:lnTo>
                  <a:pt x="241297" y="131441"/>
                </a:lnTo>
                <a:lnTo>
                  <a:pt x="120648" y="0"/>
                </a:lnTo>
                <a:close/>
              </a:path>
            </a:pathLst>
          </a:custGeom>
          <a:solidFill>
            <a:srgbClr val="8F8F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5503762" y="4051837"/>
            <a:ext cx="1892935" cy="341630"/>
          </a:xfrm>
          <a:prstGeom prst="rect">
            <a:avLst/>
          </a:prstGeom>
          <a:solidFill>
            <a:srgbClr val="46A033"/>
          </a:solidFill>
        </p:spPr>
        <p:txBody>
          <a:bodyPr vert="horz" wrap="square" lIns="0" tIns="49530" rIns="0" bIns="0" rtlCol="0">
            <a:spAutoFit/>
          </a:bodyPr>
          <a:lstStyle/>
          <a:p>
            <a:pPr marL="45720">
              <a:lnSpc>
                <a:spcPct val="100000"/>
              </a:lnSpc>
              <a:spcBef>
                <a:spcPts val="390"/>
              </a:spcBef>
            </a:pPr>
            <a:r>
              <a:rPr sz="1400" spc="-10" dirty="0">
                <a:solidFill>
                  <a:srgbClr val="FFFFFF"/>
                </a:solidFill>
                <a:latin typeface="Verdana"/>
                <a:cs typeface="Verdana"/>
              </a:rPr>
              <a:t>Evaluate </a:t>
            </a:r>
            <a:r>
              <a:rPr sz="1400" spc="-5" dirty="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sz="14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Verdana"/>
                <a:cs typeface="Verdana"/>
              </a:rPr>
              <a:t>iterate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854537" y="1188211"/>
            <a:ext cx="16383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FFFFFF"/>
                </a:solidFill>
                <a:latin typeface="Verdana"/>
                <a:cs typeface="Verdana"/>
              </a:rPr>
              <a:t>Make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the </a:t>
            </a:r>
            <a:r>
              <a:rPr sz="1200" b="1" spc="-5" dirty="0">
                <a:solidFill>
                  <a:srgbClr val="FFFFFF"/>
                </a:solidFill>
                <a:latin typeface="Verdana"/>
                <a:cs typeface="Verdana"/>
              </a:rPr>
              <a:t>right</a:t>
            </a:r>
            <a:r>
              <a:rPr sz="1200" b="1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Verdana"/>
                <a:cs typeface="Verdana"/>
              </a:rPr>
              <a:t>thing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699436" y="1116417"/>
            <a:ext cx="1960880" cy="367030"/>
          </a:xfrm>
          <a:custGeom>
            <a:avLst/>
            <a:gdLst/>
            <a:ahLst/>
            <a:cxnLst/>
            <a:rect l="l" t="t" r="r" b="b"/>
            <a:pathLst>
              <a:path w="1960879" h="367030">
                <a:moveTo>
                  <a:pt x="183412" y="0"/>
                </a:moveTo>
                <a:lnTo>
                  <a:pt x="193158" y="982"/>
                </a:lnTo>
                <a:lnTo>
                  <a:pt x="193158" y="2"/>
                </a:lnTo>
                <a:lnTo>
                  <a:pt x="1777389" y="2"/>
                </a:lnTo>
                <a:lnTo>
                  <a:pt x="1790700" y="2"/>
                </a:lnTo>
                <a:lnTo>
                  <a:pt x="1790700" y="1340"/>
                </a:lnTo>
                <a:lnTo>
                  <a:pt x="1814373" y="3726"/>
                </a:lnTo>
                <a:lnTo>
                  <a:pt x="1861697" y="20472"/>
                </a:lnTo>
                <a:lnTo>
                  <a:pt x="1902028" y="48837"/>
                </a:lnTo>
                <a:lnTo>
                  <a:pt x="1933341" y="86798"/>
                </a:lnTo>
                <a:lnTo>
                  <a:pt x="1953613" y="132331"/>
                </a:lnTo>
                <a:lnTo>
                  <a:pt x="1960821" y="183412"/>
                </a:lnTo>
                <a:lnTo>
                  <a:pt x="1953613" y="234492"/>
                </a:lnTo>
                <a:lnTo>
                  <a:pt x="1933341" y="280025"/>
                </a:lnTo>
                <a:lnTo>
                  <a:pt x="1902028" y="317986"/>
                </a:lnTo>
                <a:lnTo>
                  <a:pt x="1861697" y="346351"/>
                </a:lnTo>
                <a:lnTo>
                  <a:pt x="1814373" y="363098"/>
                </a:lnTo>
                <a:lnTo>
                  <a:pt x="1790700" y="365484"/>
                </a:lnTo>
                <a:lnTo>
                  <a:pt x="1790700" y="366825"/>
                </a:lnTo>
                <a:lnTo>
                  <a:pt x="193158" y="366825"/>
                </a:lnTo>
                <a:lnTo>
                  <a:pt x="193158" y="365842"/>
                </a:lnTo>
                <a:lnTo>
                  <a:pt x="183412" y="366824"/>
                </a:lnTo>
                <a:lnTo>
                  <a:pt x="134653" y="360272"/>
                </a:lnTo>
                <a:lnTo>
                  <a:pt x="90840" y="341782"/>
                </a:lnTo>
                <a:lnTo>
                  <a:pt x="53720" y="313104"/>
                </a:lnTo>
                <a:lnTo>
                  <a:pt x="25041" y="275983"/>
                </a:lnTo>
                <a:lnTo>
                  <a:pt x="6551" y="232170"/>
                </a:lnTo>
                <a:lnTo>
                  <a:pt x="0" y="183412"/>
                </a:lnTo>
                <a:lnTo>
                  <a:pt x="6551" y="134653"/>
                </a:lnTo>
                <a:lnTo>
                  <a:pt x="25041" y="90840"/>
                </a:lnTo>
                <a:lnTo>
                  <a:pt x="53720" y="53720"/>
                </a:lnTo>
                <a:lnTo>
                  <a:pt x="90840" y="25041"/>
                </a:lnTo>
                <a:lnTo>
                  <a:pt x="134653" y="6551"/>
                </a:lnTo>
                <a:lnTo>
                  <a:pt x="183412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5615344" y="1188211"/>
            <a:ext cx="16383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FFFFFF"/>
                </a:solidFill>
                <a:latin typeface="Verdana"/>
                <a:cs typeface="Verdana"/>
              </a:rPr>
              <a:t>Make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the </a:t>
            </a:r>
            <a:r>
              <a:rPr sz="1200" b="1" spc="-5" dirty="0">
                <a:solidFill>
                  <a:srgbClr val="FFFFFF"/>
                </a:solidFill>
                <a:latin typeface="Verdana"/>
                <a:cs typeface="Verdana"/>
              </a:rPr>
              <a:t>thing</a:t>
            </a:r>
            <a:r>
              <a:rPr sz="1200" b="1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Verdana"/>
                <a:cs typeface="Verdana"/>
              </a:rPr>
              <a:t>right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5465136" y="1116417"/>
            <a:ext cx="1960880" cy="367030"/>
          </a:xfrm>
          <a:custGeom>
            <a:avLst/>
            <a:gdLst/>
            <a:ahLst/>
            <a:cxnLst/>
            <a:rect l="l" t="t" r="r" b="b"/>
            <a:pathLst>
              <a:path w="1960879" h="367030">
                <a:moveTo>
                  <a:pt x="183412" y="0"/>
                </a:moveTo>
                <a:lnTo>
                  <a:pt x="193158" y="982"/>
                </a:lnTo>
                <a:lnTo>
                  <a:pt x="193158" y="2"/>
                </a:lnTo>
                <a:lnTo>
                  <a:pt x="1777389" y="2"/>
                </a:lnTo>
                <a:lnTo>
                  <a:pt x="1790700" y="2"/>
                </a:lnTo>
                <a:lnTo>
                  <a:pt x="1790700" y="1340"/>
                </a:lnTo>
                <a:lnTo>
                  <a:pt x="1814373" y="3726"/>
                </a:lnTo>
                <a:lnTo>
                  <a:pt x="1861697" y="20472"/>
                </a:lnTo>
                <a:lnTo>
                  <a:pt x="1902028" y="48837"/>
                </a:lnTo>
                <a:lnTo>
                  <a:pt x="1933341" y="86798"/>
                </a:lnTo>
                <a:lnTo>
                  <a:pt x="1953613" y="132331"/>
                </a:lnTo>
                <a:lnTo>
                  <a:pt x="1960821" y="183412"/>
                </a:lnTo>
                <a:lnTo>
                  <a:pt x="1953613" y="234492"/>
                </a:lnTo>
                <a:lnTo>
                  <a:pt x="1933341" y="280025"/>
                </a:lnTo>
                <a:lnTo>
                  <a:pt x="1902028" y="317986"/>
                </a:lnTo>
                <a:lnTo>
                  <a:pt x="1861697" y="346351"/>
                </a:lnTo>
                <a:lnTo>
                  <a:pt x="1814373" y="363098"/>
                </a:lnTo>
                <a:lnTo>
                  <a:pt x="1790700" y="365484"/>
                </a:lnTo>
                <a:lnTo>
                  <a:pt x="1790700" y="366825"/>
                </a:lnTo>
                <a:lnTo>
                  <a:pt x="193158" y="366825"/>
                </a:lnTo>
                <a:lnTo>
                  <a:pt x="193158" y="365842"/>
                </a:lnTo>
                <a:lnTo>
                  <a:pt x="183412" y="366824"/>
                </a:lnTo>
                <a:lnTo>
                  <a:pt x="134653" y="360272"/>
                </a:lnTo>
                <a:lnTo>
                  <a:pt x="90840" y="341782"/>
                </a:lnTo>
                <a:lnTo>
                  <a:pt x="53720" y="313104"/>
                </a:lnTo>
                <a:lnTo>
                  <a:pt x="25041" y="275983"/>
                </a:lnTo>
                <a:lnTo>
                  <a:pt x="6551" y="232170"/>
                </a:lnTo>
                <a:lnTo>
                  <a:pt x="0" y="183412"/>
                </a:lnTo>
                <a:lnTo>
                  <a:pt x="6551" y="134653"/>
                </a:lnTo>
                <a:lnTo>
                  <a:pt x="25041" y="90840"/>
                </a:lnTo>
                <a:lnTo>
                  <a:pt x="53720" y="53720"/>
                </a:lnTo>
                <a:lnTo>
                  <a:pt x="90840" y="25041"/>
                </a:lnTo>
                <a:lnTo>
                  <a:pt x="134653" y="6551"/>
                </a:lnTo>
                <a:lnTo>
                  <a:pt x="183412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735722" y="4899045"/>
            <a:ext cx="73025" cy="139065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r>
              <a:rPr sz="900" dirty="0">
                <a:latin typeface="Verdana"/>
                <a:cs typeface="Verdana"/>
              </a:rPr>
              <a:t>8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6071616" cy="51328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58548" y="1489283"/>
            <a:ext cx="6028690" cy="1945639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40005">
              <a:lnSpc>
                <a:spcPct val="100000"/>
              </a:lnSpc>
              <a:spcBef>
                <a:spcPts val="370"/>
              </a:spcBef>
            </a:pPr>
            <a:r>
              <a:rPr sz="1700" b="0" spc="-5" dirty="0">
                <a:solidFill>
                  <a:srgbClr val="FFFFFF"/>
                </a:solidFill>
                <a:latin typeface="Verdana"/>
                <a:cs typeface="Verdana"/>
              </a:rPr>
              <a:t>User-centered</a:t>
            </a:r>
            <a:r>
              <a:rPr sz="1700" b="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700" b="0" spc="-5" dirty="0">
                <a:solidFill>
                  <a:srgbClr val="FFFFFF"/>
                </a:solidFill>
                <a:latin typeface="Verdana"/>
                <a:cs typeface="Verdana"/>
              </a:rPr>
              <a:t>design…</a:t>
            </a:r>
            <a:endParaRPr sz="170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  <a:spcBef>
                <a:spcPts val="805"/>
              </a:spcBef>
            </a:pPr>
            <a:r>
              <a:rPr sz="5000" dirty="0">
                <a:solidFill>
                  <a:srgbClr val="FFFFFF"/>
                </a:solidFill>
              </a:rPr>
              <a:t>Builds</a:t>
            </a:r>
            <a:r>
              <a:rPr sz="5000" spc="-55" dirty="0">
                <a:solidFill>
                  <a:srgbClr val="FFFFFF"/>
                </a:solidFill>
              </a:rPr>
              <a:t> </a:t>
            </a:r>
            <a:r>
              <a:rPr sz="5000" spc="-5" dirty="0">
                <a:solidFill>
                  <a:srgbClr val="FFFFFF"/>
                </a:solidFill>
              </a:rPr>
              <a:t>alignment  and</a:t>
            </a:r>
            <a:r>
              <a:rPr sz="5000" spc="-20" dirty="0">
                <a:solidFill>
                  <a:srgbClr val="FFFFFF"/>
                </a:solidFill>
              </a:rPr>
              <a:t> </a:t>
            </a:r>
            <a:r>
              <a:rPr sz="5000" spc="-5" dirty="0">
                <a:solidFill>
                  <a:srgbClr val="FFFFFF"/>
                </a:solidFill>
              </a:rPr>
              <a:t>engagement</a:t>
            </a:r>
            <a:endParaRPr sz="50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735722" y="4899045"/>
            <a:ext cx="73025" cy="139065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r>
              <a:rPr sz="900" dirty="0">
                <a:latin typeface="Verdana"/>
                <a:cs typeface="Verdana"/>
              </a:rPr>
              <a:t>9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024312" y="0"/>
            <a:ext cx="5119687" cy="5143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4572000" cy="5143500"/>
          </a:xfrm>
          <a:custGeom>
            <a:avLst/>
            <a:gdLst/>
            <a:ahLst/>
            <a:cxnLst/>
            <a:rect l="l" t="t" r="r" b="b"/>
            <a:pathLst>
              <a:path w="4572000" h="5143500">
                <a:moveTo>
                  <a:pt x="4572001" y="0"/>
                </a:moveTo>
                <a:lnTo>
                  <a:pt x="0" y="0"/>
                </a:lnTo>
                <a:lnTo>
                  <a:pt x="0" y="5143500"/>
                </a:lnTo>
                <a:lnTo>
                  <a:pt x="4054378" y="5143500"/>
                </a:lnTo>
                <a:lnTo>
                  <a:pt x="4572001" y="0"/>
                </a:lnTo>
                <a:close/>
              </a:path>
            </a:pathLst>
          </a:custGeom>
          <a:solidFill>
            <a:srgbClr val="4446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5625" y="2133092"/>
            <a:ext cx="2839085" cy="1625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66725">
              <a:lnSpc>
                <a:spcPct val="115599"/>
              </a:lnSpc>
              <a:spcBef>
                <a:spcPts val="100"/>
              </a:spcBef>
            </a:pPr>
            <a:r>
              <a:rPr sz="1800" spc="-50" dirty="0">
                <a:solidFill>
                  <a:srgbClr val="FFFFFF"/>
                </a:solidFill>
                <a:latin typeface="Verdana"/>
                <a:cs typeface="Verdana"/>
              </a:rPr>
              <a:t>We </a:t>
            </a:r>
            <a:r>
              <a:rPr sz="1800" spc="-5" dirty="0">
                <a:solidFill>
                  <a:srgbClr val="FFFFFF"/>
                </a:solidFill>
                <a:latin typeface="Verdana"/>
                <a:cs typeface="Verdana"/>
              </a:rPr>
              <a:t>disrupted the  paper-intensive</a:t>
            </a:r>
            <a:r>
              <a:rPr sz="180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Verdana"/>
                <a:cs typeface="Verdana"/>
              </a:rPr>
              <a:t>loan</a:t>
            </a:r>
            <a:endParaRPr sz="1800">
              <a:latin typeface="Verdana"/>
              <a:cs typeface="Verdana"/>
            </a:endParaRPr>
          </a:p>
          <a:p>
            <a:pPr marL="12700" marR="5080">
              <a:lnSpc>
                <a:spcPct val="111100"/>
              </a:lnSpc>
              <a:spcBef>
                <a:spcPts val="95"/>
              </a:spcBef>
            </a:pPr>
            <a:r>
              <a:rPr sz="1800" spc="-5" dirty="0">
                <a:solidFill>
                  <a:srgbClr val="FFFFFF"/>
                </a:solidFill>
                <a:latin typeface="Verdana"/>
                <a:cs typeface="Verdana"/>
              </a:rPr>
              <a:t>process for our Business  Development Officers</a:t>
            </a:r>
            <a:r>
              <a:rPr sz="1800" spc="-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endParaRPr sz="18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50"/>
              </a:spcBef>
            </a:pPr>
            <a:r>
              <a:rPr sz="1800" spc="-5" dirty="0">
                <a:solidFill>
                  <a:srgbClr val="FFFFFF"/>
                </a:solidFill>
                <a:latin typeface="Verdana"/>
                <a:cs typeface="Verdana"/>
              </a:rPr>
              <a:t>Wholesale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Verdana"/>
                <a:cs typeface="Verdana"/>
              </a:rPr>
              <a:t>lending.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55623" y="462788"/>
            <a:ext cx="3683000" cy="148590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>
              <a:lnSpc>
                <a:spcPct val="99200"/>
              </a:lnSpc>
              <a:spcBef>
                <a:spcPts val="120"/>
              </a:spcBef>
            </a:pPr>
            <a:r>
              <a:rPr sz="2400" spc="-5" dirty="0">
                <a:solidFill>
                  <a:srgbClr val="FFFFFF"/>
                </a:solidFill>
              </a:rPr>
              <a:t>Before: </a:t>
            </a:r>
            <a:r>
              <a:rPr sz="2400" b="0" spc="-5" dirty="0">
                <a:solidFill>
                  <a:srgbClr val="FFFFFF"/>
                </a:solidFill>
                <a:latin typeface="Verdana"/>
                <a:cs typeface="Verdana"/>
              </a:rPr>
              <a:t>paper-based  systems weighed </a:t>
            </a:r>
            <a:r>
              <a:rPr sz="2400" b="0" spc="-10" dirty="0">
                <a:solidFill>
                  <a:srgbClr val="FFFFFF"/>
                </a:solidFill>
                <a:latin typeface="Verdana"/>
                <a:cs typeface="Verdana"/>
              </a:rPr>
              <a:t>heavy  </a:t>
            </a:r>
            <a:r>
              <a:rPr sz="2400" b="0" dirty="0">
                <a:solidFill>
                  <a:srgbClr val="FFFFFF"/>
                </a:solidFill>
                <a:latin typeface="Verdana"/>
                <a:cs typeface="Verdana"/>
              </a:rPr>
              <a:t>on </a:t>
            </a:r>
            <a:r>
              <a:rPr sz="2400" b="0" spc="-5" dirty="0">
                <a:solidFill>
                  <a:srgbClr val="FFFFFF"/>
                </a:solidFill>
                <a:latin typeface="Verdana"/>
                <a:cs typeface="Verdana"/>
              </a:rPr>
              <a:t>team</a:t>
            </a:r>
            <a:r>
              <a:rPr sz="2400" b="0" spc="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b="0" spc="-5" dirty="0">
                <a:solidFill>
                  <a:srgbClr val="FFFFFF"/>
                </a:solidFill>
                <a:latin typeface="Verdana"/>
                <a:cs typeface="Verdana"/>
              </a:rPr>
              <a:t>members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2400" b="0" spc="-5" dirty="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sz="2400" b="0" spc="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b="0" spc="-5" dirty="0">
                <a:solidFill>
                  <a:srgbClr val="FFFFFF"/>
                </a:solidFill>
                <a:latin typeface="Verdana"/>
                <a:cs typeface="Verdana"/>
              </a:rPr>
              <a:t>customers.</a:t>
            </a:r>
            <a:endParaRPr sz="2400">
              <a:latin typeface="Verdana"/>
              <a:cs typeface="Verdan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662699" y="4899045"/>
            <a:ext cx="146685" cy="139065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r>
              <a:rPr sz="900" dirty="0">
                <a:latin typeface="Verdana"/>
                <a:cs typeface="Verdana"/>
              </a:rPr>
              <a:t>10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024312" y="0"/>
            <a:ext cx="5119687" cy="5143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4572000" cy="5143500"/>
          </a:xfrm>
          <a:custGeom>
            <a:avLst/>
            <a:gdLst/>
            <a:ahLst/>
            <a:cxnLst/>
            <a:rect l="l" t="t" r="r" b="b"/>
            <a:pathLst>
              <a:path w="4572000" h="5143500">
                <a:moveTo>
                  <a:pt x="4572001" y="0"/>
                </a:moveTo>
                <a:lnTo>
                  <a:pt x="0" y="0"/>
                </a:lnTo>
                <a:lnTo>
                  <a:pt x="0" y="5143500"/>
                </a:lnTo>
                <a:lnTo>
                  <a:pt x="4054378" y="5143500"/>
                </a:lnTo>
                <a:lnTo>
                  <a:pt x="4572001" y="0"/>
                </a:lnTo>
                <a:close/>
              </a:path>
            </a:pathLst>
          </a:custGeom>
          <a:solidFill>
            <a:srgbClr val="0095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5625" y="2133092"/>
            <a:ext cx="3086735" cy="162560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16900"/>
              </a:lnSpc>
              <a:spcBef>
                <a:spcPts val="70"/>
              </a:spcBef>
            </a:pPr>
            <a:r>
              <a:rPr sz="1800" spc="-50" dirty="0">
                <a:solidFill>
                  <a:srgbClr val="FFFFFF"/>
                </a:solidFill>
                <a:latin typeface="Verdana"/>
                <a:cs typeface="Verdana"/>
              </a:rPr>
              <a:t>We </a:t>
            </a:r>
            <a:r>
              <a:rPr sz="1800" spc="-5" dirty="0">
                <a:solidFill>
                  <a:srgbClr val="FFFFFF"/>
                </a:solidFill>
                <a:latin typeface="Verdana"/>
                <a:cs typeface="Verdana"/>
              </a:rPr>
              <a:t>created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a </a:t>
            </a:r>
            <a:r>
              <a:rPr sz="1800" spc="-5" dirty="0">
                <a:solidFill>
                  <a:srgbClr val="FFFFFF"/>
                </a:solidFill>
                <a:latin typeface="Verdana"/>
                <a:cs typeface="Verdana"/>
              </a:rPr>
              <a:t>digital  document exchange portal  where customers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get </a:t>
            </a:r>
            <a:r>
              <a:rPr sz="1800" spc="-5" dirty="0">
                <a:solidFill>
                  <a:srgbClr val="FFFFFF"/>
                </a:solidFill>
                <a:latin typeface="Verdana"/>
                <a:cs typeface="Verdana"/>
              </a:rPr>
              <a:t>full  visibility into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a </a:t>
            </a:r>
            <a:r>
              <a:rPr sz="1800" spc="-5" dirty="0">
                <a:solidFill>
                  <a:srgbClr val="FFFFFF"/>
                </a:solidFill>
                <a:latin typeface="Verdana"/>
                <a:cs typeface="Verdana"/>
              </a:rPr>
              <a:t>loan  application.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55623" y="462788"/>
            <a:ext cx="3223895" cy="14859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99700"/>
              </a:lnSpc>
              <a:spcBef>
                <a:spcPts val="105"/>
              </a:spcBef>
            </a:pPr>
            <a:r>
              <a:rPr sz="2400" spc="-5" dirty="0">
                <a:solidFill>
                  <a:srgbClr val="FFFFFF"/>
                </a:solidFill>
              </a:rPr>
              <a:t>After: </a:t>
            </a:r>
            <a:r>
              <a:rPr sz="2400" b="0" dirty="0">
                <a:solidFill>
                  <a:srgbClr val="FFFFFF"/>
                </a:solidFill>
                <a:latin typeface="Verdana"/>
                <a:cs typeface="Verdana"/>
              </a:rPr>
              <a:t>a </a:t>
            </a:r>
            <a:r>
              <a:rPr sz="2400" b="0" spc="-5" dirty="0">
                <a:solidFill>
                  <a:srgbClr val="FFFFFF"/>
                </a:solidFill>
                <a:latin typeface="Verdana"/>
                <a:cs typeface="Verdana"/>
              </a:rPr>
              <a:t>digital  experience increases  efficiency and  </a:t>
            </a:r>
            <a:r>
              <a:rPr sz="2400" b="0" spc="-25" dirty="0">
                <a:solidFill>
                  <a:srgbClr val="FFFFFF"/>
                </a:solidFill>
                <a:latin typeface="Verdana"/>
                <a:cs typeface="Verdana"/>
              </a:rPr>
              <a:t>transparency.</a:t>
            </a:r>
            <a:endParaRPr sz="2400">
              <a:latin typeface="Verdana"/>
              <a:cs typeface="Verdan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662699" y="4899045"/>
            <a:ext cx="146685" cy="139065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r>
              <a:rPr sz="900" dirty="0">
                <a:latin typeface="Verdana"/>
                <a:cs typeface="Verdana"/>
              </a:rPr>
              <a:t>11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6071616" cy="51419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11792" y="1812371"/>
            <a:ext cx="4157345" cy="1183640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56515">
              <a:lnSpc>
                <a:spcPct val="100000"/>
              </a:lnSpc>
              <a:spcBef>
                <a:spcPts val="370"/>
              </a:spcBef>
            </a:pPr>
            <a:r>
              <a:rPr sz="1700" b="0" spc="-5" dirty="0">
                <a:solidFill>
                  <a:srgbClr val="FFFFFF"/>
                </a:solidFill>
                <a:latin typeface="Verdana"/>
                <a:cs typeface="Verdana"/>
              </a:rPr>
              <a:t>User-centered</a:t>
            </a:r>
            <a:r>
              <a:rPr sz="1700" b="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700" b="0" spc="-5" dirty="0">
                <a:solidFill>
                  <a:srgbClr val="FFFFFF"/>
                </a:solidFill>
                <a:latin typeface="Verdana"/>
                <a:cs typeface="Verdana"/>
              </a:rPr>
              <a:t>design…</a:t>
            </a:r>
            <a:endParaRPr sz="17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805"/>
              </a:spcBef>
            </a:pPr>
            <a:r>
              <a:rPr sz="5000" dirty="0">
                <a:solidFill>
                  <a:srgbClr val="FFFFFF"/>
                </a:solidFill>
              </a:rPr>
              <a:t>Lowers</a:t>
            </a:r>
            <a:r>
              <a:rPr sz="5000" spc="-75" dirty="0">
                <a:solidFill>
                  <a:srgbClr val="FFFFFF"/>
                </a:solidFill>
              </a:rPr>
              <a:t> </a:t>
            </a:r>
            <a:r>
              <a:rPr sz="5000" spc="-5" dirty="0">
                <a:solidFill>
                  <a:srgbClr val="FFFFFF"/>
                </a:solidFill>
              </a:rPr>
              <a:t>risk</a:t>
            </a:r>
            <a:endParaRPr sz="5000"/>
          </a:p>
        </p:txBody>
      </p:sp>
      <p:sp>
        <p:nvSpPr>
          <p:cNvPr id="6" name="object 6"/>
          <p:cNvSpPr/>
          <p:nvPr/>
        </p:nvSpPr>
        <p:spPr>
          <a:xfrm>
            <a:off x="7936992" y="4538471"/>
            <a:ext cx="746759" cy="381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662699" y="4899045"/>
            <a:ext cx="146685" cy="139065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r>
              <a:rPr sz="900" dirty="0">
                <a:latin typeface="Verdana"/>
                <a:cs typeface="Verdana"/>
              </a:rPr>
              <a:t>12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776662" y="0"/>
            <a:ext cx="5367337" cy="5143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4572000" cy="5143500"/>
          </a:xfrm>
          <a:custGeom>
            <a:avLst/>
            <a:gdLst/>
            <a:ahLst/>
            <a:cxnLst/>
            <a:rect l="l" t="t" r="r" b="b"/>
            <a:pathLst>
              <a:path w="4572000" h="5143500">
                <a:moveTo>
                  <a:pt x="4572001" y="0"/>
                </a:moveTo>
                <a:lnTo>
                  <a:pt x="0" y="0"/>
                </a:lnTo>
                <a:lnTo>
                  <a:pt x="0" y="5143500"/>
                </a:lnTo>
                <a:lnTo>
                  <a:pt x="4054378" y="5143500"/>
                </a:lnTo>
                <a:lnTo>
                  <a:pt x="4572001" y="0"/>
                </a:lnTo>
                <a:close/>
              </a:path>
            </a:pathLst>
          </a:custGeom>
          <a:solidFill>
            <a:srgbClr val="4446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5623" y="462788"/>
            <a:ext cx="3321685" cy="14859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99700"/>
              </a:lnSpc>
              <a:spcBef>
                <a:spcPts val="105"/>
              </a:spcBef>
            </a:pPr>
            <a:r>
              <a:rPr sz="2400" b="1" spc="-5" dirty="0">
                <a:solidFill>
                  <a:srgbClr val="FFFFFF"/>
                </a:solidFill>
                <a:latin typeface="Verdana"/>
                <a:cs typeface="Verdana"/>
              </a:rPr>
              <a:t>Before: f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orgetting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a 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password 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was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the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#1  cause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of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customer  support</a:t>
            </a:r>
            <a:r>
              <a:rPr sz="2400" spc="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calls.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5625" y="2200148"/>
            <a:ext cx="3299460" cy="976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sz="1800" spc="-100" dirty="0">
                <a:solidFill>
                  <a:srgbClr val="FFFFFF"/>
                </a:solidFill>
                <a:latin typeface="Verdana"/>
                <a:cs typeface="Verdana"/>
              </a:rPr>
              <a:t>To </a:t>
            </a:r>
            <a:r>
              <a:rPr sz="1800" spc="-5" dirty="0">
                <a:solidFill>
                  <a:srgbClr val="FFFFFF"/>
                </a:solidFill>
                <a:latin typeface="Verdana"/>
                <a:cs typeface="Verdana"/>
              </a:rPr>
              <a:t>reduce password pain, 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we </a:t>
            </a:r>
            <a:r>
              <a:rPr sz="1800" spc="-5" dirty="0">
                <a:solidFill>
                  <a:srgbClr val="FFFFFF"/>
                </a:solidFill>
                <a:latin typeface="Verdana"/>
                <a:cs typeface="Verdana"/>
              </a:rPr>
              <a:t>sought out an easier and  secure sign-on process.</a:t>
            </a:r>
            <a:endParaRPr sz="1800">
              <a:latin typeface="Verdana"/>
              <a:cs typeface="Verdan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662699" y="4899045"/>
            <a:ext cx="146685" cy="139065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r>
              <a:rPr sz="900" dirty="0">
                <a:latin typeface="Verdana"/>
                <a:cs typeface="Verdana"/>
              </a:rPr>
              <a:t>13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757487" y="0"/>
            <a:ext cx="6386512" cy="5143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4572000" cy="5143500"/>
          </a:xfrm>
          <a:custGeom>
            <a:avLst/>
            <a:gdLst/>
            <a:ahLst/>
            <a:cxnLst/>
            <a:rect l="l" t="t" r="r" b="b"/>
            <a:pathLst>
              <a:path w="4572000" h="5143500">
                <a:moveTo>
                  <a:pt x="4572001" y="0"/>
                </a:moveTo>
                <a:lnTo>
                  <a:pt x="0" y="0"/>
                </a:lnTo>
                <a:lnTo>
                  <a:pt x="0" y="5143500"/>
                </a:lnTo>
                <a:lnTo>
                  <a:pt x="4054378" y="5143500"/>
                </a:lnTo>
                <a:lnTo>
                  <a:pt x="4572001" y="0"/>
                </a:lnTo>
                <a:close/>
              </a:path>
            </a:pathLst>
          </a:custGeom>
          <a:solidFill>
            <a:srgbClr val="0095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5625" y="2133092"/>
            <a:ext cx="3124835" cy="128143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lnSpc>
                <a:spcPct val="114100"/>
              </a:lnSpc>
              <a:spcBef>
                <a:spcPts val="130"/>
              </a:spcBef>
            </a:pPr>
            <a:r>
              <a:rPr sz="1800" spc="-5" dirty="0">
                <a:solidFill>
                  <a:srgbClr val="FFFFFF"/>
                </a:solidFill>
                <a:latin typeface="Verdana"/>
                <a:cs typeface="Verdana"/>
              </a:rPr>
              <a:t>Biometric sign-on features  </a:t>
            </a:r>
            <a:r>
              <a:rPr sz="1800" spc="-10" dirty="0">
                <a:solidFill>
                  <a:srgbClr val="FFFFFF"/>
                </a:solidFill>
                <a:latin typeface="Verdana"/>
                <a:cs typeface="Verdana"/>
              </a:rPr>
              <a:t>like </a:t>
            </a:r>
            <a:r>
              <a:rPr sz="1800" spc="-45" dirty="0">
                <a:solidFill>
                  <a:srgbClr val="FFFFFF"/>
                </a:solidFill>
                <a:latin typeface="Verdana"/>
                <a:cs typeface="Verdana"/>
              </a:rPr>
              <a:t>Touch </a:t>
            </a:r>
            <a:r>
              <a:rPr sz="1800" spc="-15" dirty="0">
                <a:solidFill>
                  <a:srgbClr val="FFFFFF"/>
                </a:solidFill>
                <a:latin typeface="Verdana"/>
                <a:cs typeface="Verdana"/>
              </a:rPr>
              <a:t>ID, </a:t>
            </a:r>
            <a:r>
              <a:rPr sz="1800" spc="-25" dirty="0">
                <a:solidFill>
                  <a:srgbClr val="FFFFFF"/>
                </a:solidFill>
                <a:latin typeface="Verdana"/>
                <a:cs typeface="Verdana"/>
              </a:rPr>
              <a:t>Face </a:t>
            </a:r>
            <a:r>
              <a:rPr sz="1800" spc="-15" dirty="0">
                <a:solidFill>
                  <a:srgbClr val="FFFFFF"/>
                </a:solidFill>
                <a:latin typeface="Verdana"/>
                <a:cs typeface="Verdana"/>
              </a:rPr>
              <a:t>ID, </a:t>
            </a:r>
            <a:r>
              <a:rPr sz="1800" spc="-5" dirty="0">
                <a:solidFill>
                  <a:srgbClr val="FFFFFF"/>
                </a:solidFill>
                <a:latin typeface="Verdana"/>
                <a:cs typeface="Verdana"/>
              </a:rPr>
              <a:t>and  </a:t>
            </a:r>
            <a:r>
              <a:rPr sz="1800" spc="-10" dirty="0">
                <a:solidFill>
                  <a:srgbClr val="FFFFFF"/>
                </a:solidFill>
                <a:latin typeface="Verdana"/>
                <a:cs typeface="Verdana"/>
              </a:rPr>
              <a:t>Eyeprint </a:t>
            </a:r>
            <a:r>
              <a:rPr sz="1800" spc="-5" dirty="0">
                <a:solidFill>
                  <a:srgbClr val="FFFFFF"/>
                </a:solidFill>
                <a:latin typeface="Verdana"/>
                <a:cs typeface="Verdana"/>
              </a:rPr>
              <a:t>give faster and  more </a:t>
            </a:r>
            <a:r>
              <a:rPr sz="1800" spc="-10" dirty="0">
                <a:solidFill>
                  <a:srgbClr val="FFFFFF"/>
                </a:solidFill>
                <a:latin typeface="Verdana"/>
                <a:cs typeface="Verdana"/>
              </a:rPr>
              <a:t>convenient</a:t>
            </a:r>
            <a:r>
              <a:rPr sz="1800" spc="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Verdana"/>
                <a:cs typeface="Verdana"/>
              </a:rPr>
              <a:t>access.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55623" y="462788"/>
            <a:ext cx="3725545" cy="14859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99700"/>
              </a:lnSpc>
              <a:spcBef>
                <a:spcPts val="105"/>
              </a:spcBef>
            </a:pPr>
            <a:r>
              <a:rPr sz="2400" spc="-5" dirty="0">
                <a:solidFill>
                  <a:srgbClr val="FFFFFF"/>
                </a:solidFill>
              </a:rPr>
              <a:t>After: t</a:t>
            </a:r>
            <a:r>
              <a:rPr sz="2400" b="0" spc="-5" dirty="0">
                <a:solidFill>
                  <a:srgbClr val="FFFFFF"/>
                </a:solidFill>
                <a:latin typeface="Verdana"/>
                <a:cs typeface="Verdana"/>
              </a:rPr>
              <a:t>he person </a:t>
            </a:r>
            <a:r>
              <a:rPr sz="2400" b="0" dirty="0">
                <a:solidFill>
                  <a:srgbClr val="FFFFFF"/>
                </a:solidFill>
                <a:latin typeface="Verdana"/>
                <a:cs typeface="Verdana"/>
              </a:rPr>
              <a:t>is the  </a:t>
            </a:r>
            <a:r>
              <a:rPr sz="2400" b="0" spc="-5" dirty="0">
                <a:solidFill>
                  <a:srgbClr val="FFFFFF"/>
                </a:solidFill>
                <a:latin typeface="Verdana"/>
                <a:cs typeface="Verdana"/>
              </a:rPr>
              <a:t>password with new  </a:t>
            </a:r>
            <a:r>
              <a:rPr sz="2400" b="0" dirty="0">
                <a:solidFill>
                  <a:srgbClr val="FFFFFF"/>
                </a:solidFill>
                <a:latin typeface="Verdana"/>
                <a:cs typeface="Verdana"/>
              </a:rPr>
              <a:t>mobile </a:t>
            </a:r>
            <a:r>
              <a:rPr sz="2400" b="0" spc="-5" dirty="0">
                <a:solidFill>
                  <a:srgbClr val="FFFFFF"/>
                </a:solidFill>
                <a:latin typeface="Verdana"/>
                <a:cs typeface="Verdana"/>
              </a:rPr>
              <a:t>authentication  options.</a:t>
            </a:r>
            <a:endParaRPr sz="2400">
              <a:latin typeface="Verdana"/>
              <a:cs typeface="Verdan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662699" y="4899045"/>
            <a:ext cx="146685" cy="139065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r>
              <a:rPr sz="900" dirty="0">
                <a:latin typeface="Verdana"/>
                <a:cs typeface="Verdana"/>
              </a:rPr>
              <a:t>14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12191"/>
            <a:ext cx="6071616" cy="51297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10311" y="1566672"/>
            <a:ext cx="1203960" cy="91744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01040" y="1566672"/>
            <a:ext cx="813816" cy="91744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98576" y="1566672"/>
            <a:ext cx="2621280" cy="91744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1536191"/>
            <a:ext cx="6242304" cy="232257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555626" y="1812371"/>
            <a:ext cx="4822190" cy="1183640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sz="1700" b="0" spc="-5" dirty="0">
                <a:solidFill>
                  <a:srgbClr val="FFFFFF"/>
                </a:solidFill>
                <a:latin typeface="Verdana"/>
                <a:cs typeface="Verdana"/>
              </a:rPr>
              <a:t>User-centered</a:t>
            </a:r>
            <a:r>
              <a:rPr sz="1700" b="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700" b="0" spc="-5" dirty="0">
                <a:solidFill>
                  <a:srgbClr val="FFFFFF"/>
                </a:solidFill>
                <a:latin typeface="Verdana"/>
                <a:cs typeface="Verdana"/>
              </a:rPr>
              <a:t>design…</a:t>
            </a:r>
            <a:endParaRPr sz="1700">
              <a:latin typeface="Verdana"/>
              <a:cs typeface="Verdana"/>
            </a:endParaRPr>
          </a:p>
          <a:p>
            <a:pPr marL="15240">
              <a:lnSpc>
                <a:spcPct val="100000"/>
              </a:lnSpc>
              <a:spcBef>
                <a:spcPts val="805"/>
              </a:spcBef>
            </a:pPr>
            <a:r>
              <a:rPr sz="5000" spc="-5" dirty="0">
                <a:solidFill>
                  <a:srgbClr val="FFFFFF"/>
                </a:solidFill>
              </a:rPr>
              <a:t>Shifts</a:t>
            </a:r>
            <a:r>
              <a:rPr sz="5000" spc="-60" dirty="0">
                <a:solidFill>
                  <a:srgbClr val="FFFFFF"/>
                </a:solidFill>
              </a:rPr>
              <a:t> </a:t>
            </a:r>
            <a:r>
              <a:rPr sz="5000" spc="-5" dirty="0">
                <a:solidFill>
                  <a:srgbClr val="FFFFFF"/>
                </a:solidFill>
              </a:rPr>
              <a:t>culture</a:t>
            </a:r>
            <a:endParaRPr sz="50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662699" y="4899045"/>
            <a:ext cx="146685" cy="139065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r>
              <a:rPr sz="900" dirty="0">
                <a:latin typeface="Verdana"/>
                <a:cs typeface="Verdana"/>
              </a:rPr>
              <a:t>15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500437" y="0"/>
            <a:ext cx="5643562" cy="5143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4572000" cy="5143500"/>
          </a:xfrm>
          <a:custGeom>
            <a:avLst/>
            <a:gdLst/>
            <a:ahLst/>
            <a:cxnLst/>
            <a:rect l="l" t="t" r="r" b="b"/>
            <a:pathLst>
              <a:path w="4572000" h="5143500">
                <a:moveTo>
                  <a:pt x="4572001" y="0"/>
                </a:moveTo>
                <a:lnTo>
                  <a:pt x="0" y="0"/>
                </a:lnTo>
                <a:lnTo>
                  <a:pt x="0" y="5143500"/>
                </a:lnTo>
                <a:lnTo>
                  <a:pt x="4054378" y="5143500"/>
                </a:lnTo>
                <a:lnTo>
                  <a:pt x="4572001" y="0"/>
                </a:lnTo>
                <a:close/>
              </a:path>
            </a:pathLst>
          </a:custGeom>
          <a:solidFill>
            <a:srgbClr val="4446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55623" y="462788"/>
            <a:ext cx="3392804" cy="18516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99800"/>
              </a:lnSpc>
              <a:spcBef>
                <a:spcPts val="105"/>
              </a:spcBef>
            </a:pPr>
            <a:r>
              <a:rPr sz="2400" spc="-5" dirty="0">
                <a:solidFill>
                  <a:srgbClr val="FFFFFF"/>
                </a:solidFill>
              </a:rPr>
              <a:t>Before: </a:t>
            </a:r>
            <a:r>
              <a:rPr sz="2400" b="0" spc="-5" dirty="0">
                <a:solidFill>
                  <a:srgbClr val="FFFFFF"/>
                </a:solidFill>
                <a:latin typeface="Verdana"/>
                <a:cs typeface="Verdana"/>
              </a:rPr>
              <a:t>software  developers </a:t>
            </a:r>
            <a:r>
              <a:rPr sz="2400" b="0" spc="-10" dirty="0">
                <a:solidFill>
                  <a:srgbClr val="FFFFFF"/>
                </a:solidFill>
                <a:latin typeface="Verdana"/>
                <a:cs typeface="Verdana"/>
              </a:rPr>
              <a:t>wanted </a:t>
            </a:r>
            <a:r>
              <a:rPr sz="2400" b="0" spc="-5" dirty="0">
                <a:solidFill>
                  <a:srgbClr val="FFFFFF"/>
                </a:solidFill>
                <a:latin typeface="Verdana"/>
                <a:cs typeface="Verdana"/>
              </a:rPr>
              <a:t>an  easier </a:t>
            </a:r>
            <a:r>
              <a:rPr sz="2400" b="0" spc="-20" dirty="0">
                <a:solidFill>
                  <a:srgbClr val="FFFFFF"/>
                </a:solidFill>
                <a:latin typeface="Verdana"/>
                <a:cs typeface="Verdana"/>
              </a:rPr>
              <a:t>way </a:t>
            </a:r>
            <a:r>
              <a:rPr sz="2400" b="0" dirty="0">
                <a:solidFill>
                  <a:srgbClr val="FFFFFF"/>
                </a:solidFill>
                <a:latin typeface="Verdana"/>
                <a:cs typeface="Verdana"/>
              </a:rPr>
              <a:t>to </a:t>
            </a:r>
            <a:r>
              <a:rPr sz="2400" b="0" spc="-5" dirty="0">
                <a:solidFill>
                  <a:srgbClr val="FFFFFF"/>
                </a:solidFill>
                <a:latin typeface="Verdana"/>
                <a:cs typeface="Verdana"/>
              </a:rPr>
              <a:t>embed  </a:t>
            </a:r>
            <a:r>
              <a:rPr sz="2400" b="0" dirty="0">
                <a:solidFill>
                  <a:srgbClr val="FFFFFF"/>
                </a:solidFill>
                <a:latin typeface="Verdana"/>
                <a:cs typeface="Verdana"/>
              </a:rPr>
              <a:t>our </a:t>
            </a:r>
            <a:r>
              <a:rPr sz="2400" b="0" spc="-5" dirty="0">
                <a:solidFill>
                  <a:srgbClr val="FFFFFF"/>
                </a:solidFill>
                <a:latin typeface="Verdana"/>
                <a:cs typeface="Verdana"/>
              </a:rPr>
              <a:t>offerings </a:t>
            </a:r>
            <a:r>
              <a:rPr sz="2400" b="0" dirty="0">
                <a:solidFill>
                  <a:srgbClr val="FFFFFF"/>
                </a:solidFill>
                <a:latin typeface="Verdana"/>
                <a:cs typeface="Verdana"/>
              </a:rPr>
              <a:t>into  </a:t>
            </a:r>
            <a:r>
              <a:rPr sz="2400" b="0" spc="-5" dirty="0">
                <a:solidFill>
                  <a:srgbClr val="FFFFFF"/>
                </a:solidFill>
                <a:latin typeface="Verdana"/>
                <a:cs typeface="Verdana"/>
              </a:rPr>
              <a:t>their systems.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5626" y="2465323"/>
            <a:ext cx="3178810" cy="159829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5080">
              <a:lnSpc>
                <a:spcPct val="114399"/>
              </a:lnSpc>
              <a:spcBef>
                <a:spcPts val="125"/>
              </a:spcBef>
            </a:pPr>
            <a:r>
              <a:rPr sz="1800" spc="-100" dirty="0">
                <a:solidFill>
                  <a:srgbClr val="FFFFFF"/>
                </a:solidFill>
                <a:latin typeface="Verdana"/>
                <a:cs typeface="Verdana"/>
              </a:rPr>
              <a:t>To </a:t>
            </a:r>
            <a:r>
              <a:rPr sz="1800" spc="-10" dirty="0">
                <a:solidFill>
                  <a:srgbClr val="FFFFFF"/>
                </a:solidFill>
                <a:latin typeface="Verdana"/>
                <a:cs typeface="Verdana"/>
              </a:rPr>
              <a:t>keep </a:t>
            </a:r>
            <a:r>
              <a:rPr sz="1800" spc="-5" dirty="0">
                <a:solidFill>
                  <a:srgbClr val="FFFFFF"/>
                </a:solidFill>
                <a:latin typeface="Verdana"/>
                <a:cs typeface="Verdana"/>
              </a:rPr>
              <a:t>up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with </a:t>
            </a:r>
            <a:r>
              <a:rPr sz="1800" spc="-10" dirty="0">
                <a:solidFill>
                  <a:srgbClr val="FFFFFF"/>
                </a:solidFill>
                <a:latin typeface="Verdana"/>
                <a:cs typeface="Verdana"/>
              </a:rPr>
              <a:t>tech-savvy  </a:t>
            </a:r>
            <a:r>
              <a:rPr sz="1800" spc="-5" dirty="0">
                <a:solidFill>
                  <a:srgbClr val="FFFFFF"/>
                </a:solidFill>
                <a:latin typeface="Verdana"/>
                <a:cs typeface="Verdana"/>
              </a:rPr>
              <a:t>customers,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we </a:t>
            </a:r>
            <a:r>
              <a:rPr sz="1800" spc="-5" dirty="0">
                <a:solidFill>
                  <a:srgbClr val="FFFFFF"/>
                </a:solidFill>
                <a:latin typeface="Verdana"/>
                <a:cs typeface="Verdana"/>
              </a:rPr>
              <a:t>created  APIs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to </a:t>
            </a:r>
            <a:r>
              <a:rPr sz="1800" spc="-5" dirty="0">
                <a:solidFill>
                  <a:srgbClr val="FFFFFF"/>
                </a:solidFill>
                <a:latin typeface="Verdana"/>
                <a:cs typeface="Verdana"/>
              </a:rPr>
              <a:t>simplify the  process of enabling data  and payments services.</a:t>
            </a:r>
            <a:endParaRPr sz="1800">
              <a:latin typeface="Verdana"/>
              <a:cs typeface="Verdan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662699" y="4899045"/>
            <a:ext cx="146685" cy="139065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r>
              <a:rPr sz="900" dirty="0">
                <a:latin typeface="Verdana"/>
                <a:cs typeface="Verdana"/>
              </a:rPr>
              <a:t>16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919537" y="0"/>
            <a:ext cx="5224462" cy="5143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4572000" cy="5143500"/>
          </a:xfrm>
          <a:custGeom>
            <a:avLst/>
            <a:gdLst/>
            <a:ahLst/>
            <a:cxnLst/>
            <a:rect l="l" t="t" r="r" b="b"/>
            <a:pathLst>
              <a:path w="4572000" h="5143500">
                <a:moveTo>
                  <a:pt x="4572001" y="0"/>
                </a:moveTo>
                <a:lnTo>
                  <a:pt x="0" y="0"/>
                </a:lnTo>
                <a:lnTo>
                  <a:pt x="0" y="5143500"/>
                </a:lnTo>
                <a:lnTo>
                  <a:pt x="4054378" y="5143500"/>
                </a:lnTo>
                <a:lnTo>
                  <a:pt x="4572001" y="0"/>
                </a:lnTo>
                <a:close/>
              </a:path>
            </a:pathLst>
          </a:custGeom>
          <a:solidFill>
            <a:srgbClr val="0095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55623" y="462788"/>
            <a:ext cx="3319779" cy="111696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>
              <a:lnSpc>
                <a:spcPct val="99200"/>
              </a:lnSpc>
              <a:spcBef>
                <a:spcPts val="120"/>
              </a:spcBef>
            </a:pPr>
            <a:r>
              <a:rPr sz="2400" spc="-5" dirty="0">
                <a:solidFill>
                  <a:srgbClr val="FFFFFF"/>
                </a:solidFill>
              </a:rPr>
              <a:t>After: </a:t>
            </a:r>
            <a:r>
              <a:rPr sz="2400" b="0" spc="-5" dirty="0">
                <a:solidFill>
                  <a:srgbClr val="FFFFFF"/>
                </a:solidFill>
                <a:latin typeface="Verdana"/>
                <a:cs typeface="Verdana"/>
              </a:rPr>
              <a:t>an </a:t>
            </a:r>
            <a:r>
              <a:rPr sz="2400" b="0" spc="-10" dirty="0">
                <a:solidFill>
                  <a:srgbClr val="FFFFFF"/>
                </a:solidFill>
                <a:latin typeface="Verdana"/>
                <a:cs typeface="Verdana"/>
              </a:rPr>
              <a:t>integrated  </a:t>
            </a:r>
            <a:r>
              <a:rPr sz="2400" b="0" spc="-5" dirty="0">
                <a:solidFill>
                  <a:srgbClr val="FFFFFF"/>
                </a:solidFill>
                <a:latin typeface="Verdana"/>
                <a:cs typeface="Verdana"/>
              </a:rPr>
              <a:t>experience offers </a:t>
            </a:r>
            <a:r>
              <a:rPr sz="2400" b="0" dirty="0">
                <a:solidFill>
                  <a:srgbClr val="FFFFFF"/>
                </a:solidFill>
                <a:latin typeface="Verdana"/>
                <a:cs typeface="Verdana"/>
              </a:rPr>
              <a:t>a  </a:t>
            </a:r>
            <a:r>
              <a:rPr sz="2400" b="0" spc="-5" dirty="0">
                <a:solidFill>
                  <a:srgbClr val="FFFFFF"/>
                </a:solidFill>
                <a:latin typeface="Verdana"/>
                <a:cs typeface="Verdana"/>
              </a:rPr>
              <a:t>smarter </a:t>
            </a:r>
            <a:r>
              <a:rPr sz="2400" b="0" spc="-20" dirty="0">
                <a:solidFill>
                  <a:srgbClr val="FFFFFF"/>
                </a:solidFill>
                <a:latin typeface="Verdana"/>
                <a:cs typeface="Verdana"/>
              </a:rPr>
              <a:t>way </a:t>
            </a:r>
            <a:r>
              <a:rPr sz="2400" b="0" dirty="0">
                <a:solidFill>
                  <a:srgbClr val="FFFFFF"/>
                </a:solidFill>
                <a:latin typeface="Verdana"/>
                <a:cs typeface="Verdana"/>
              </a:rPr>
              <a:t>to </a:t>
            </a:r>
            <a:r>
              <a:rPr sz="2400" b="0" spc="-5" dirty="0">
                <a:solidFill>
                  <a:srgbClr val="FFFFFF"/>
                </a:solidFill>
                <a:latin typeface="Verdana"/>
                <a:cs typeface="Verdana"/>
              </a:rPr>
              <a:t>work.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5625" y="1828292"/>
            <a:ext cx="3156585" cy="19151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5080">
              <a:lnSpc>
                <a:spcPct val="114700"/>
              </a:lnSpc>
              <a:spcBef>
                <a:spcPts val="114"/>
              </a:spcBef>
            </a:pPr>
            <a:r>
              <a:rPr sz="1800" spc="-5" dirty="0">
                <a:solidFill>
                  <a:srgbClr val="FFFFFF"/>
                </a:solidFill>
                <a:latin typeface="Verdana"/>
                <a:cs typeface="Verdana"/>
              </a:rPr>
              <a:t>From testing data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in </a:t>
            </a:r>
            <a:r>
              <a:rPr sz="1800" spc="-5" dirty="0">
                <a:solidFill>
                  <a:srgbClr val="FFFFFF"/>
                </a:solidFill>
                <a:latin typeface="Verdana"/>
                <a:cs typeface="Verdana"/>
              </a:rPr>
              <a:t>the  </a:t>
            </a:r>
            <a:r>
              <a:rPr sz="1800" spc="-10" dirty="0">
                <a:solidFill>
                  <a:srgbClr val="FFFFFF"/>
                </a:solidFill>
                <a:latin typeface="Verdana"/>
                <a:cs typeface="Verdana"/>
              </a:rPr>
              <a:t>Sandbox,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to </a:t>
            </a:r>
            <a:r>
              <a:rPr sz="1800" spc="-5" dirty="0">
                <a:solidFill>
                  <a:srgbClr val="FFFFFF"/>
                </a:solidFill>
                <a:latin typeface="Verdana"/>
                <a:cs typeface="Verdana"/>
              </a:rPr>
              <a:t>hands-on  guidance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with </a:t>
            </a:r>
            <a:r>
              <a:rPr sz="1800" spc="-5" dirty="0">
                <a:solidFill>
                  <a:srgbClr val="FFFFFF"/>
                </a:solidFill>
                <a:latin typeface="Verdana"/>
                <a:cs typeface="Verdana"/>
              </a:rPr>
              <a:t>code launch,  the </a:t>
            </a:r>
            <a:r>
              <a:rPr sz="1800" spc="-10" dirty="0">
                <a:solidFill>
                  <a:srgbClr val="FFFFFF"/>
                </a:solidFill>
                <a:latin typeface="Verdana"/>
                <a:cs typeface="Verdana"/>
              </a:rPr>
              <a:t>Gateway </a:t>
            </a:r>
            <a:r>
              <a:rPr sz="1800" spc="-5" dirty="0">
                <a:solidFill>
                  <a:srgbClr val="FFFFFF"/>
                </a:solidFill>
                <a:latin typeface="Verdana"/>
                <a:cs typeface="Verdana"/>
              </a:rPr>
              <a:t>API </a:t>
            </a:r>
            <a:r>
              <a:rPr sz="1800" spc="-10" dirty="0">
                <a:solidFill>
                  <a:srgbClr val="FFFFFF"/>
                </a:solidFill>
                <a:latin typeface="Verdana"/>
                <a:cs typeface="Verdana"/>
              </a:rPr>
              <a:t>portal  </a:t>
            </a:r>
            <a:r>
              <a:rPr sz="1800" spc="-5" dirty="0">
                <a:solidFill>
                  <a:srgbClr val="FFFFFF"/>
                </a:solidFill>
                <a:latin typeface="Verdana"/>
                <a:cs typeface="Verdana"/>
              </a:rPr>
              <a:t>equips customers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with  </a:t>
            </a:r>
            <a:r>
              <a:rPr sz="1800" spc="-10" dirty="0">
                <a:solidFill>
                  <a:srgbClr val="FFFFFF"/>
                </a:solidFill>
                <a:latin typeface="Verdana"/>
                <a:cs typeface="Verdana"/>
              </a:rPr>
              <a:t>easy-to-use</a:t>
            </a:r>
            <a:r>
              <a:rPr sz="1800" spc="-5" dirty="0">
                <a:solidFill>
                  <a:srgbClr val="FFFFFF"/>
                </a:solidFill>
                <a:latin typeface="Verdana"/>
                <a:cs typeface="Verdana"/>
              </a:rPr>
              <a:t> resources.</a:t>
            </a:r>
            <a:endParaRPr sz="1800">
              <a:latin typeface="Verdana"/>
              <a:cs typeface="Verdan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649999" y="4886959"/>
            <a:ext cx="1720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latin typeface="Verdana"/>
                <a:cs typeface="Verdana"/>
              </a:rPr>
              <a:t>17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5129784" cy="51419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96215" marR="389255">
              <a:lnSpc>
                <a:spcPts val="5280"/>
              </a:lnSpc>
              <a:spcBef>
                <a:spcPts val="75"/>
              </a:spcBef>
            </a:pPr>
            <a:r>
              <a:rPr spc="-5" dirty="0"/>
              <a:t>Great </a:t>
            </a:r>
            <a:r>
              <a:rPr spc="-10" dirty="0"/>
              <a:t>design </a:t>
            </a:r>
            <a:r>
              <a:rPr spc="-5" dirty="0"/>
              <a:t>puts  customers </a:t>
            </a:r>
            <a:r>
              <a:rPr spc="-10" dirty="0"/>
              <a:t>first,</a:t>
            </a:r>
            <a:r>
              <a:rPr spc="-80" dirty="0"/>
              <a:t> </a:t>
            </a:r>
            <a:r>
              <a:rPr spc="-5" dirty="0"/>
              <a:t>from</a:t>
            </a:r>
          </a:p>
          <a:p>
            <a:pPr marL="196215">
              <a:lnSpc>
                <a:spcPct val="100000"/>
              </a:lnSpc>
              <a:spcBef>
                <a:spcPts val="50"/>
              </a:spcBef>
            </a:pPr>
            <a:r>
              <a:rPr spc="-5" dirty="0"/>
              <a:t>concept to</a:t>
            </a:r>
            <a:r>
              <a:rPr spc="-100" dirty="0"/>
              <a:t> </a:t>
            </a:r>
            <a:r>
              <a:rPr spc="-5" dirty="0"/>
              <a:t>production.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314233" y="3515190"/>
            <a:ext cx="1820545" cy="64643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 indent="358140" algn="r">
              <a:lnSpc>
                <a:spcPct val="105500"/>
              </a:lnSpc>
              <a:spcBef>
                <a:spcPts val="155"/>
              </a:spcBef>
            </a:pPr>
            <a:r>
              <a:rPr sz="1400" b="1" dirty="0">
                <a:solidFill>
                  <a:srgbClr val="FFFFFF"/>
                </a:solidFill>
                <a:latin typeface="Verdana"/>
                <a:cs typeface="Verdana"/>
              </a:rPr>
              <a:t>—</a:t>
            </a:r>
            <a:r>
              <a:rPr sz="1400" b="1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Verdana"/>
                <a:cs typeface="Verdana"/>
              </a:rPr>
              <a:t>Robin</a:t>
            </a:r>
            <a:r>
              <a:rPr sz="1400" b="1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Verdana"/>
                <a:cs typeface="Verdana"/>
              </a:rPr>
              <a:t>Beers </a:t>
            </a:r>
            <a:r>
              <a:rPr sz="1400" b="1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45" dirty="0">
                <a:solidFill>
                  <a:srgbClr val="F2F2F2"/>
                </a:solidFill>
                <a:latin typeface="Verdana"/>
                <a:cs typeface="Verdana"/>
              </a:rPr>
              <a:t>SVP,</a:t>
            </a:r>
            <a:r>
              <a:rPr sz="1200" spc="-30" dirty="0">
                <a:solidFill>
                  <a:srgbClr val="F2F2F2"/>
                </a:solidFill>
                <a:latin typeface="Verdana"/>
                <a:cs typeface="Verdana"/>
              </a:rPr>
              <a:t> </a:t>
            </a:r>
            <a:r>
              <a:rPr sz="1200" spc="-5" dirty="0">
                <a:solidFill>
                  <a:srgbClr val="F2F2F2"/>
                </a:solidFill>
                <a:latin typeface="Verdana"/>
                <a:cs typeface="Verdana"/>
              </a:rPr>
              <a:t>Customer</a:t>
            </a:r>
            <a:r>
              <a:rPr sz="1200" spc="-30" dirty="0">
                <a:solidFill>
                  <a:srgbClr val="F2F2F2"/>
                </a:solidFill>
                <a:latin typeface="Verdana"/>
                <a:cs typeface="Verdana"/>
              </a:rPr>
              <a:t> </a:t>
            </a:r>
            <a:r>
              <a:rPr sz="1200" spc="-5" dirty="0">
                <a:solidFill>
                  <a:srgbClr val="F2F2F2"/>
                </a:solidFill>
                <a:latin typeface="Verdana"/>
                <a:cs typeface="Verdana"/>
              </a:rPr>
              <a:t>Insights </a:t>
            </a:r>
            <a:r>
              <a:rPr sz="1200" dirty="0">
                <a:solidFill>
                  <a:srgbClr val="F2F2F2"/>
                </a:solidFill>
                <a:latin typeface="Verdana"/>
                <a:cs typeface="Verdana"/>
              </a:rPr>
              <a:t> &amp; </a:t>
            </a:r>
            <a:r>
              <a:rPr sz="1200" spc="-5" dirty="0">
                <a:solidFill>
                  <a:srgbClr val="F2F2F2"/>
                </a:solidFill>
                <a:latin typeface="Verdana"/>
                <a:cs typeface="Verdana"/>
              </a:rPr>
              <a:t>Experience</a:t>
            </a:r>
            <a:r>
              <a:rPr sz="1200" spc="-40" dirty="0">
                <a:solidFill>
                  <a:srgbClr val="F2F2F2"/>
                </a:solidFill>
                <a:latin typeface="Verdana"/>
                <a:cs typeface="Verdana"/>
              </a:rPr>
              <a:t> </a:t>
            </a:r>
            <a:r>
              <a:rPr sz="1200" spc="-5" dirty="0">
                <a:solidFill>
                  <a:srgbClr val="F2F2F2"/>
                </a:solidFill>
                <a:latin typeface="Verdana"/>
                <a:cs typeface="Verdana"/>
              </a:rPr>
              <a:t>Design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309359" y="3288791"/>
            <a:ext cx="1149095" cy="114909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55625" y="358705"/>
            <a:ext cx="5264150" cy="855344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pc="-5" dirty="0"/>
              <a:t>From paper </a:t>
            </a:r>
            <a:r>
              <a:rPr dirty="0"/>
              <a:t>to</a:t>
            </a:r>
            <a:r>
              <a:rPr spc="-20" dirty="0"/>
              <a:t> </a:t>
            </a:r>
            <a:r>
              <a:rPr spc="-5" dirty="0"/>
              <a:t>pilot</a:t>
            </a:r>
          </a:p>
          <a:p>
            <a:pPr marL="12700">
              <a:lnSpc>
                <a:spcPct val="100000"/>
              </a:lnSpc>
              <a:spcBef>
                <a:spcPts val="509"/>
              </a:spcBef>
            </a:pPr>
            <a:r>
              <a:rPr sz="1800" b="0" spc="-5" dirty="0">
                <a:latin typeface="Verdana"/>
                <a:cs typeface="Verdana"/>
              </a:rPr>
              <a:t>Methods for testing concepts </a:t>
            </a:r>
            <a:r>
              <a:rPr sz="1800" b="0" dirty="0">
                <a:latin typeface="Verdana"/>
                <a:cs typeface="Verdana"/>
              </a:rPr>
              <a:t>with</a:t>
            </a:r>
            <a:r>
              <a:rPr sz="1800" b="0" spc="50" dirty="0">
                <a:latin typeface="Verdana"/>
                <a:cs typeface="Verdana"/>
              </a:rPr>
              <a:t> </a:t>
            </a:r>
            <a:r>
              <a:rPr sz="1800" b="0" spc="-5" dirty="0">
                <a:latin typeface="Verdana"/>
                <a:cs typeface="Verdana"/>
              </a:rPr>
              <a:t>customers.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70827" y="1991484"/>
            <a:ext cx="235222" cy="2382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58864" y="2423149"/>
            <a:ext cx="259079" cy="251460"/>
          </a:xfrm>
          <a:custGeom>
            <a:avLst/>
            <a:gdLst/>
            <a:ahLst/>
            <a:cxnLst/>
            <a:rect l="l" t="t" r="r" b="b"/>
            <a:pathLst>
              <a:path w="259080" h="251460">
                <a:moveTo>
                  <a:pt x="154240" y="0"/>
                </a:moveTo>
                <a:lnTo>
                  <a:pt x="103260" y="0"/>
                </a:lnTo>
                <a:lnTo>
                  <a:pt x="82764" y="1915"/>
                </a:lnTo>
                <a:lnTo>
                  <a:pt x="46243" y="17157"/>
                </a:lnTo>
                <a:lnTo>
                  <a:pt x="17108" y="46389"/>
                </a:lnTo>
                <a:lnTo>
                  <a:pt x="1909" y="83036"/>
                </a:lnTo>
                <a:lnTo>
                  <a:pt x="0" y="103590"/>
                </a:lnTo>
                <a:lnTo>
                  <a:pt x="0" y="245123"/>
                </a:lnTo>
                <a:lnTo>
                  <a:pt x="6150" y="251296"/>
                </a:lnTo>
                <a:lnTo>
                  <a:pt x="21322" y="251296"/>
                </a:lnTo>
                <a:lnTo>
                  <a:pt x="27472" y="245123"/>
                </a:lnTo>
                <a:lnTo>
                  <a:pt x="27472" y="103590"/>
                </a:lnTo>
                <a:lnTo>
                  <a:pt x="28846" y="88434"/>
                </a:lnTo>
                <a:lnTo>
                  <a:pt x="49769" y="49924"/>
                </a:lnTo>
                <a:lnTo>
                  <a:pt x="88144" y="28946"/>
                </a:lnTo>
                <a:lnTo>
                  <a:pt x="103260" y="27569"/>
                </a:lnTo>
                <a:lnTo>
                  <a:pt x="224225" y="27569"/>
                </a:lnTo>
                <a:lnTo>
                  <a:pt x="211482" y="17107"/>
                </a:lnTo>
                <a:lnTo>
                  <a:pt x="193838" y="7620"/>
                </a:lnTo>
                <a:lnTo>
                  <a:pt x="174736" y="1909"/>
                </a:lnTo>
                <a:lnTo>
                  <a:pt x="154240" y="0"/>
                </a:lnTo>
                <a:close/>
              </a:path>
              <a:path w="259080" h="251460">
                <a:moveTo>
                  <a:pt x="224225" y="27569"/>
                </a:moveTo>
                <a:lnTo>
                  <a:pt x="154240" y="27569"/>
                </a:lnTo>
                <a:lnTo>
                  <a:pt x="169429" y="28952"/>
                </a:lnTo>
                <a:lnTo>
                  <a:pt x="183450" y="33130"/>
                </a:lnTo>
                <a:lnTo>
                  <a:pt x="218394" y="61790"/>
                </a:lnTo>
                <a:lnTo>
                  <a:pt x="231133" y="103590"/>
                </a:lnTo>
                <a:lnTo>
                  <a:pt x="231133" y="245123"/>
                </a:lnTo>
                <a:lnTo>
                  <a:pt x="237289" y="251296"/>
                </a:lnTo>
                <a:lnTo>
                  <a:pt x="252455" y="251296"/>
                </a:lnTo>
                <a:lnTo>
                  <a:pt x="258612" y="245123"/>
                </a:lnTo>
                <a:lnTo>
                  <a:pt x="258612" y="103590"/>
                </a:lnTo>
                <a:lnTo>
                  <a:pt x="256659" y="82999"/>
                </a:lnTo>
                <a:lnTo>
                  <a:pt x="250821" y="63884"/>
                </a:lnTo>
                <a:lnTo>
                  <a:pt x="241126" y="46310"/>
                </a:lnTo>
                <a:lnTo>
                  <a:pt x="227605" y="30344"/>
                </a:lnTo>
                <a:lnTo>
                  <a:pt x="224225" y="275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05325" y="2256670"/>
            <a:ext cx="164018" cy="1645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89727" y="2209862"/>
            <a:ext cx="172720" cy="388620"/>
          </a:xfrm>
          <a:custGeom>
            <a:avLst/>
            <a:gdLst/>
            <a:ahLst/>
            <a:cxnLst/>
            <a:rect l="l" t="t" r="r" b="b"/>
            <a:pathLst>
              <a:path w="172720" h="388619">
                <a:moveTo>
                  <a:pt x="86133" y="0"/>
                </a:moveTo>
                <a:lnTo>
                  <a:pt x="58216" y="5668"/>
                </a:lnTo>
                <a:lnTo>
                  <a:pt x="35396" y="21116"/>
                </a:lnTo>
                <a:lnTo>
                  <a:pt x="19998" y="44009"/>
                </a:lnTo>
                <a:lnTo>
                  <a:pt x="14348" y="72011"/>
                </a:lnTo>
                <a:lnTo>
                  <a:pt x="19154" y="97902"/>
                </a:lnTo>
                <a:lnTo>
                  <a:pt x="32363" y="119620"/>
                </a:lnTo>
                <a:lnTo>
                  <a:pt x="52137" y="135352"/>
                </a:lnTo>
                <a:lnTo>
                  <a:pt x="76698" y="143327"/>
                </a:lnTo>
                <a:lnTo>
                  <a:pt x="46533" y="152494"/>
                </a:lnTo>
                <a:lnTo>
                  <a:pt x="22193" y="171371"/>
                </a:lnTo>
                <a:lnTo>
                  <a:pt x="5926" y="197694"/>
                </a:lnTo>
                <a:lnTo>
                  <a:pt x="0" y="229196"/>
                </a:lnTo>
                <a:lnTo>
                  <a:pt x="0" y="319641"/>
                </a:lnTo>
                <a:lnTo>
                  <a:pt x="17121" y="371362"/>
                </a:lnTo>
                <a:lnTo>
                  <a:pt x="35539" y="388319"/>
                </a:lnTo>
                <a:lnTo>
                  <a:pt x="42576" y="388319"/>
                </a:lnTo>
                <a:lnTo>
                  <a:pt x="46404" y="386708"/>
                </a:lnTo>
                <a:lnTo>
                  <a:pt x="54083" y="377799"/>
                </a:lnTo>
                <a:lnTo>
                  <a:pt x="53453" y="369089"/>
                </a:lnTo>
                <a:lnTo>
                  <a:pt x="47715" y="364109"/>
                </a:lnTo>
                <a:lnTo>
                  <a:pt x="39126" y="354854"/>
                </a:lnTo>
                <a:lnTo>
                  <a:pt x="32770" y="344097"/>
                </a:lnTo>
                <a:lnTo>
                  <a:pt x="28826" y="332230"/>
                </a:lnTo>
                <a:lnTo>
                  <a:pt x="27472" y="319641"/>
                </a:lnTo>
                <a:lnTo>
                  <a:pt x="27472" y="229196"/>
                </a:lnTo>
                <a:lnTo>
                  <a:pt x="32088" y="206316"/>
                </a:lnTo>
                <a:lnTo>
                  <a:pt x="44666" y="187610"/>
                </a:lnTo>
                <a:lnTo>
                  <a:pt x="63307" y="174987"/>
                </a:lnTo>
                <a:lnTo>
                  <a:pt x="86108" y="170356"/>
                </a:lnTo>
                <a:lnTo>
                  <a:pt x="148742" y="170356"/>
                </a:lnTo>
                <a:lnTo>
                  <a:pt x="125667" y="152486"/>
                </a:lnTo>
                <a:lnTo>
                  <a:pt x="95536" y="143333"/>
                </a:lnTo>
                <a:lnTo>
                  <a:pt x="120113" y="135352"/>
                </a:lnTo>
                <a:lnTo>
                  <a:pt x="139894" y="119609"/>
                </a:lnTo>
                <a:lnTo>
                  <a:pt x="141812" y="116453"/>
                </a:lnTo>
                <a:lnTo>
                  <a:pt x="86133" y="116453"/>
                </a:lnTo>
                <a:lnTo>
                  <a:pt x="68902" y="112955"/>
                </a:lnTo>
                <a:lnTo>
                  <a:pt x="54815" y="103421"/>
                </a:lnTo>
                <a:lnTo>
                  <a:pt x="45309" y="89293"/>
                </a:lnTo>
                <a:lnTo>
                  <a:pt x="41821" y="72011"/>
                </a:lnTo>
                <a:lnTo>
                  <a:pt x="45309" y="54729"/>
                </a:lnTo>
                <a:lnTo>
                  <a:pt x="54815" y="40601"/>
                </a:lnTo>
                <a:lnTo>
                  <a:pt x="68902" y="31067"/>
                </a:lnTo>
                <a:lnTo>
                  <a:pt x="86133" y="27569"/>
                </a:lnTo>
                <a:lnTo>
                  <a:pt x="141190" y="27569"/>
                </a:lnTo>
                <a:lnTo>
                  <a:pt x="136851" y="21116"/>
                </a:lnTo>
                <a:lnTo>
                  <a:pt x="114038" y="5668"/>
                </a:lnTo>
                <a:lnTo>
                  <a:pt x="86133" y="0"/>
                </a:lnTo>
                <a:close/>
              </a:path>
              <a:path w="172720" h="388619">
                <a:moveTo>
                  <a:pt x="148742" y="170356"/>
                </a:moveTo>
                <a:lnTo>
                  <a:pt x="86108" y="170356"/>
                </a:lnTo>
                <a:lnTo>
                  <a:pt x="108926" y="174987"/>
                </a:lnTo>
                <a:lnTo>
                  <a:pt x="127578" y="187610"/>
                </a:lnTo>
                <a:lnTo>
                  <a:pt x="140163" y="206316"/>
                </a:lnTo>
                <a:lnTo>
                  <a:pt x="144781" y="229196"/>
                </a:lnTo>
                <a:lnTo>
                  <a:pt x="144781" y="236810"/>
                </a:lnTo>
                <a:lnTo>
                  <a:pt x="150937" y="242981"/>
                </a:lnTo>
                <a:lnTo>
                  <a:pt x="166104" y="242981"/>
                </a:lnTo>
                <a:lnTo>
                  <a:pt x="172260" y="236810"/>
                </a:lnTo>
                <a:lnTo>
                  <a:pt x="172260" y="229196"/>
                </a:lnTo>
                <a:lnTo>
                  <a:pt x="166327" y="197690"/>
                </a:lnTo>
                <a:lnTo>
                  <a:pt x="150041" y="171363"/>
                </a:lnTo>
                <a:lnTo>
                  <a:pt x="148742" y="170356"/>
                </a:lnTo>
                <a:close/>
              </a:path>
              <a:path w="172720" h="388619">
                <a:moveTo>
                  <a:pt x="141190" y="27569"/>
                </a:moveTo>
                <a:lnTo>
                  <a:pt x="86133" y="27569"/>
                </a:lnTo>
                <a:lnTo>
                  <a:pt x="103354" y="31067"/>
                </a:lnTo>
                <a:lnTo>
                  <a:pt x="117431" y="40601"/>
                </a:lnTo>
                <a:lnTo>
                  <a:pt x="126929" y="54729"/>
                </a:lnTo>
                <a:lnTo>
                  <a:pt x="130414" y="72011"/>
                </a:lnTo>
                <a:lnTo>
                  <a:pt x="126929" y="89293"/>
                </a:lnTo>
                <a:lnTo>
                  <a:pt x="117431" y="103421"/>
                </a:lnTo>
                <a:lnTo>
                  <a:pt x="103354" y="112955"/>
                </a:lnTo>
                <a:lnTo>
                  <a:pt x="86133" y="116453"/>
                </a:lnTo>
                <a:lnTo>
                  <a:pt x="141812" y="116453"/>
                </a:lnTo>
                <a:lnTo>
                  <a:pt x="153090" y="97897"/>
                </a:lnTo>
                <a:lnTo>
                  <a:pt x="157893" y="72011"/>
                </a:lnTo>
                <a:lnTo>
                  <a:pt x="152244" y="44009"/>
                </a:lnTo>
                <a:lnTo>
                  <a:pt x="141190" y="275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12720" y="2209862"/>
            <a:ext cx="172720" cy="388620"/>
          </a:xfrm>
          <a:custGeom>
            <a:avLst/>
            <a:gdLst/>
            <a:ahLst/>
            <a:cxnLst/>
            <a:rect l="l" t="t" r="r" b="b"/>
            <a:pathLst>
              <a:path w="172719" h="388619">
                <a:moveTo>
                  <a:pt x="148749" y="170356"/>
                </a:moveTo>
                <a:lnTo>
                  <a:pt x="86151" y="170356"/>
                </a:lnTo>
                <a:lnTo>
                  <a:pt x="108948" y="174988"/>
                </a:lnTo>
                <a:lnTo>
                  <a:pt x="127585" y="187611"/>
                </a:lnTo>
                <a:lnTo>
                  <a:pt x="140160" y="206318"/>
                </a:lnTo>
                <a:lnTo>
                  <a:pt x="144773" y="229196"/>
                </a:lnTo>
                <a:lnTo>
                  <a:pt x="144775" y="319641"/>
                </a:lnTo>
                <a:lnTo>
                  <a:pt x="143421" y="332233"/>
                </a:lnTo>
                <a:lnTo>
                  <a:pt x="139478" y="344104"/>
                </a:lnTo>
                <a:lnTo>
                  <a:pt x="133121" y="354862"/>
                </a:lnTo>
                <a:lnTo>
                  <a:pt x="124526" y="364121"/>
                </a:lnTo>
                <a:lnTo>
                  <a:pt x="118788" y="369102"/>
                </a:lnTo>
                <a:lnTo>
                  <a:pt x="118163" y="377812"/>
                </a:lnTo>
                <a:lnTo>
                  <a:pt x="125843" y="386721"/>
                </a:lnTo>
                <a:lnTo>
                  <a:pt x="129671" y="388331"/>
                </a:lnTo>
                <a:lnTo>
                  <a:pt x="136701" y="388331"/>
                </a:lnTo>
                <a:lnTo>
                  <a:pt x="164465" y="355568"/>
                </a:lnTo>
                <a:lnTo>
                  <a:pt x="172254" y="319641"/>
                </a:lnTo>
                <a:lnTo>
                  <a:pt x="172252" y="229196"/>
                </a:lnTo>
                <a:lnTo>
                  <a:pt x="166323" y="197691"/>
                </a:lnTo>
                <a:lnTo>
                  <a:pt x="150052" y="171366"/>
                </a:lnTo>
                <a:lnTo>
                  <a:pt x="148749" y="170356"/>
                </a:lnTo>
                <a:close/>
              </a:path>
              <a:path w="172719" h="388619">
                <a:moveTo>
                  <a:pt x="86151" y="0"/>
                </a:moveTo>
                <a:lnTo>
                  <a:pt x="58230" y="5668"/>
                </a:lnTo>
                <a:lnTo>
                  <a:pt x="35406" y="21116"/>
                </a:lnTo>
                <a:lnTo>
                  <a:pt x="20005" y="44009"/>
                </a:lnTo>
                <a:lnTo>
                  <a:pt x="14354" y="72011"/>
                </a:lnTo>
                <a:lnTo>
                  <a:pt x="19158" y="97899"/>
                </a:lnTo>
                <a:lnTo>
                  <a:pt x="32362" y="119615"/>
                </a:lnTo>
                <a:lnTo>
                  <a:pt x="52156" y="135360"/>
                </a:lnTo>
                <a:lnTo>
                  <a:pt x="76730" y="143333"/>
                </a:lnTo>
                <a:lnTo>
                  <a:pt x="46561" y="152492"/>
                </a:lnTo>
                <a:lnTo>
                  <a:pt x="22204" y="171369"/>
                </a:lnTo>
                <a:lnTo>
                  <a:pt x="5928" y="197696"/>
                </a:lnTo>
                <a:lnTo>
                  <a:pt x="0" y="229196"/>
                </a:lnTo>
                <a:lnTo>
                  <a:pt x="0" y="236810"/>
                </a:lnTo>
                <a:lnTo>
                  <a:pt x="6150" y="242981"/>
                </a:lnTo>
                <a:lnTo>
                  <a:pt x="21322" y="242981"/>
                </a:lnTo>
                <a:lnTo>
                  <a:pt x="27472" y="236810"/>
                </a:lnTo>
                <a:lnTo>
                  <a:pt x="27472" y="229196"/>
                </a:lnTo>
                <a:lnTo>
                  <a:pt x="32091" y="206316"/>
                </a:lnTo>
                <a:lnTo>
                  <a:pt x="44679" y="187610"/>
                </a:lnTo>
                <a:lnTo>
                  <a:pt x="63333" y="174987"/>
                </a:lnTo>
                <a:lnTo>
                  <a:pt x="86151" y="170356"/>
                </a:lnTo>
                <a:lnTo>
                  <a:pt x="148749" y="170356"/>
                </a:lnTo>
                <a:lnTo>
                  <a:pt x="125708" y="152491"/>
                </a:lnTo>
                <a:lnTo>
                  <a:pt x="95561" y="143333"/>
                </a:lnTo>
                <a:lnTo>
                  <a:pt x="120109" y="135357"/>
                </a:lnTo>
                <a:lnTo>
                  <a:pt x="139883" y="119613"/>
                </a:lnTo>
                <a:lnTo>
                  <a:pt x="141802" y="116453"/>
                </a:lnTo>
                <a:lnTo>
                  <a:pt x="86151" y="116453"/>
                </a:lnTo>
                <a:lnTo>
                  <a:pt x="68916" y="112955"/>
                </a:lnTo>
                <a:lnTo>
                  <a:pt x="54825" y="103421"/>
                </a:lnTo>
                <a:lnTo>
                  <a:pt x="45316" y="89293"/>
                </a:lnTo>
                <a:lnTo>
                  <a:pt x="41827" y="72011"/>
                </a:lnTo>
                <a:lnTo>
                  <a:pt x="45316" y="54729"/>
                </a:lnTo>
                <a:lnTo>
                  <a:pt x="54825" y="40601"/>
                </a:lnTo>
                <a:lnTo>
                  <a:pt x="68916" y="31067"/>
                </a:lnTo>
                <a:lnTo>
                  <a:pt x="86151" y="27569"/>
                </a:lnTo>
                <a:lnTo>
                  <a:pt x="141180" y="27569"/>
                </a:lnTo>
                <a:lnTo>
                  <a:pt x="136843" y="21116"/>
                </a:lnTo>
                <a:lnTo>
                  <a:pt x="114043" y="5668"/>
                </a:lnTo>
                <a:lnTo>
                  <a:pt x="86151" y="0"/>
                </a:lnTo>
                <a:close/>
              </a:path>
              <a:path w="172719" h="388619">
                <a:moveTo>
                  <a:pt x="141180" y="27569"/>
                </a:moveTo>
                <a:lnTo>
                  <a:pt x="86151" y="27569"/>
                </a:lnTo>
                <a:lnTo>
                  <a:pt x="103360" y="31067"/>
                </a:lnTo>
                <a:lnTo>
                  <a:pt x="117427" y="40601"/>
                </a:lnTo>
                <a:lnTo>
                  <a:pt x="126919" y="54729"/>
                </a:lnTo>
                <a:lnTo>
                  <a:pt x="130401" y="72011"/>
                </a:lnTo>
                <a:lnTo>
                  <a:pt x="126919" y="89293"/>
                </a:lnTo>
                <a:lnTo>
                  <a:pt x="117427" y="103421"/>
                </a:lnTo>
                <a:lnTo>
                  <a:pt x="103360" y="112955"/>
                </a:lnTo>
                <a:lnTo>
                  <a:pt x="86151" y="116453"/>
                </a:lnTo>
                <a:lnTo>
                  <a:pt x="141802" y="116453"/>
                </a:lnTo>
                <a:lnTo>
                  <a:pt x="153075" y="97898"/>
                </a:lnTo>
                <a:lnTo>
                  <a:pt x="157874" y="72011"/>
                </a:lnTo>
                <a:lnTo>
                  <a:pt x="152229" y="44009"/>
                </a:lnTo>
                <a:lnTo>
                  <a:pt x="141180" y="275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877212" y="3466713"/>
            <a:ext cx="417195" cy="640080"/>
          </a:xfrm>
          <a:custGeom>
            <a:avLst/>
            <a:gdLst/>
            <a:ahLst/>
            <a:cxnLst/>
            <a:rect l="l" t="t" r="r" b="b"/>
            <a:pathLst>
              <a:path w="417195" h="640079">
                <a:moveTo>
                  <a:pt x="359684" y="0"/>
                </a:moveTo>
                <a:lnTo>
                  <a:pt x="31968" y="0"/>
                </a:lnTo>
                <a:lnTo>
                  <a:pt x="19535" y="2517"/>
                </a:lnTo>
                <a:lnTo>
                  <a:pt x="9372" y="9379"/>
                </a:lnTo>
                <a:lnTo>
                  <a:pt x="2515" y="19549"/>
                </a:lnTo>
                <a:lnTo>
                  <a:pt x="0" y="31990"/>
                </a:lnTo>
                <a:lnTo>
                  <a:pt x="0" y="494496"/>
                </a:lnTo>
                <a:lnTo>
                  <a:pt x="2515" y="506933"/>
                </a:lnTo>
                <a:lnTo>
                  <a:pt x="9372" y="517101"/>
                </a:lnTo>
                <a:lnTo>
                  <a:pt x="19535" y="523962"/>
                </a:lnTo>
                <a:lnTo>
                  <a:pt x="31968" y="526479"/>
                </a:lnTo>
                <a:lnTo>
                  <a:pt x="165338" y="526479"/>
                </a:lnTo>
                <a:lnTo>
                  <a:pt x="245134" y="610266"/>
                </a:lnTo>
                <a:lnTo>
                  <a:pt x="260466" y="622872"/>
                </a:lnTo>
                <a:lnTo>
                  <a:pt x="277711" y="632100"/>
                </a:lnTo>
                <a:lnTo>
                  <a:pt x="296432" y="637769"/>
                </a:lnTo>
                <a:lnTo>
                  <a:pt x="316193" y="639698"/>
                </a:lnTo>
                <a:lnTo>
                  <a:pt x="355269" y="631786"/>
                </a:lnTo>
                <a:lnTo>
                  <a:pt x="381801" y="613876"/>
                </a:lnTo>
                <a:lnTo>
                  <a:pt x="316193" y="613876"/>
                </a:lnTo>
                <a:lnTo>
                  <a:pt x="301510" y="612446"/>
                </a:lnTo>
                <a:lnTo>
                  <a:pt x="287621" y="608259"/>
                </a:lnTo>
                <a:lnTo>
                  <a:pt x="274870" y="601470"/>
                </a:lnTo>
                <a:lnTo>
                  <a:pt x="263603" y="592232"/>
                </a:lnTo>
                <a:lnTo>
                  <a:pt x="170296" y="494254"/>
                </a:lnTo>
                <a:lnTo>
                  <a:pt x="165620" y="489572"/>
                </a:lnTo>
                <a:lnTo>
                  <a:pt x="165620" y="481959"/>
                </a:lnTo>
                <a:lnTo>
                  <a:pt x="172561" y="475011"/>
                </a:lnTo>
                <a:lnTo>
                  <a:pt x="175577" y="473760"/>
                </a:lnTo>
                <a:lnTo>
                  <a:pt x="242312" y="473760"/>
                </a:lnTo>
                <a:lnTo>
                  <a:pt x="242312" y="454172"/>
                </a:lnTo>
                <a:lnTo>
                  <a:pt x="28629" y="454172"/>
                </a:lnTo>
                <a:lnTo>
                  <a:pt x="25814" y="451354"/>
                </a:lnTo>
                <a:lnTo>
                  <a:pt x="25814" y="28644"/>
                </a:lnTo>
                <a:lnTo>
                  <a:pt x="28629" y="25827"/>
                </a:lnTo>
                <a:lnTo>
                  <a:pt x="390406" y="25827"/>
                </a:lnTo>
                <a:lnTo>
                  <a:pt x="389136" y="19549"/>
                </a:lnTo>
                <a:lnTo>
                  <a:pt x="382279" y="9379"/>
                </a:lnTo>
                <a:lnTo>
                  <a:pt x="372117" y="2517"/>
                </a:lnTo>
                <a:lnTo>
                  <a:pt x="359684" y="0"/>
                </a:lnTo>
                <a:close/>
              </a:path>
              <a:path w="417195" h="640079">
                <a:moveTo>
                  <a:pt x="413791" y="416840"/>
                </a:moveTo>
                <a:lnTo>
                  <a:pt x="384583" y="416840"/>
                </a:lnTo>
                <a:lnTo>
                  <a:pt x="389968" y="422193"/>
                </a:lnTo>
                <a:lnTo>
                  <a:pt x="390004" y="428819"/>
                </a:lnTo>
                <a:lnTo>
                  <a:pt x="390741" y="506933"/>
                </a:lnTo>
                <a:lnTo>
                  <a:pt x="390866" y="539173"/>
                </a:lnTo>
                <a:lnTo>
                  <a:pt x="384989" y="568223"/>
                </a:lnTo>
                <a:lnTo>
                  <a:pt x="368972" y="591971"/>
                </a:lnTo>
                <a:lnTo>
                  <a:pt x="345233" y="607996"/>
                </a:lnTo>
                <a:lnTo>
                  <a:pt x="316193" y="613876"/>
                </a:lnTo>
                <a:lnTo>
                  <a:pt x="381801" y="613876"/>
                </a:lnTo>
                <a:lnTo>
                  <a:pt x="387214" y="610221"/>
                </a:lnTo>
                <a:lnTo>
                  <a:pt x="408771" y="578263"/>
                </a:lnTo>
                <a:lnTo>
                  <a:pt x="416679" y="539173"/>
                </a:lnTo>
                <a:lnTo>
                  <a:pt x="415824" y="428624"/>
                </a:lnTo>
                <a:lnTo>
                  <a:pt x="413989" y="417234"/>
                </a:lnTo>
                <a:lnTo>
                  <a:pt x="413791" y="416840"/>
                </a:lnTo>
                <a:close/>
              </a:path>
              <a:path w="417195" h="640079">
                <a:moveTo>
                  <a:pt x="242312" y="473760"/>
                </a:moveTo>
                <a:lnTo>
                  <a:pt x="181994" y="473760"/>
                </a:lnTo>
                <a:lnTo>
                  <a:pt x="185011" y="475011"/>
                </a:lnTo>
                <a:lnTo>
                  <a:pt x="187322" y="477323"/>
                </a:lnTo>
                <a:lnTo>
                  <a:pt x="224036" y="513662"/>
                </a:lnTo>
                <a:lnTo>
                  <a:pt x="229569" y="514730"/>
                </a:lnTo>
                <a:lnTo>
                  <a:pt x="239185" y="510722"/>
                </a:lnTo>
                <a:lnTo>
                  <a:pt x="242312" y="506021"/>
                </a:lnTo>
                <a:lnTo>
                  <a:pt x="242312" y="473760"/>
                </a:lnTo>
                <a:close/>
              </a:path>
              <a:path w="417195" h="640079">
                <a:moveTo>
                  <a:pt x="186289" y="447945"/>
                </a:moveTo>
                <a:lnTo>
                  <a:pt x="171276" y="447945"/>
                </a:lnTo>
                <a:lnTo>
                  <a:pt x="164106" y="450122"/>
                </a:lnTo>
                <a:lnTo>
                  <a:pt x="157981" y="454172"/>
                </a:lnTo>
                <a:lnTo>
                  <a:pt x="199584" y="454172"/>
                </a:lnTo>
                <a:lnTo>
                  <a:pt x="193465" y="450122"/>
                </a:lnTo>
                <a:lnTo>
                  <a:pt x="186289" y="447945"/>
                </a:lnTo>
                <a:close/>
              </a:path>
              <a:path w="417195" h="640079">
                <a:moveTo>
                  <a:pt x="254309" y="291344"/>
                </a:moveTo>
                <a:lnTo>
                  <a:pt x="239608" y="294322"/>
                </a:lnTo>
                <a:lnTo>
                  <a:pt x="227587" y="302437"/>
                </a:lnTo>
                <a:lnTo>
                  <a:pt x="219474" y="314461"/>
                </a:lnTo>
                <a:lnTo>
                  <a:pt x="216498" y="329168"/>
                </a:lnTo>
                <a:lnTo>
                  <a:pt x="216498" y="454172"/>
                </a:lnTo>
                <a:lnTo>
                  <a:pt x="242312" y="454172"/>
                </a:lnTo>
                <a:lnTo>
                  <a:pt x="242312" y="322554"/>
                </a:lnTo>
                <a:lnTo>
                  <a:pt x="247691" y="317167"/>
                </a:lnTo>
                <a:lnTo>
                  <a:pt x="289704" y="317167"/>
                </a:lnTo>
                <a:lnTo>
                  <a:pt x="289157" y="314461"/>
                </a:lnTo>
                <a:lnTo>
                  <a:pt x="281043" y="302437"/>
                </a:lnTo>
                <a:lnTo>
                  <a:pt x="269019" y="294322"/>
                </a:lnTo>
                <a:lnTo>
                  <a:pt x="254309" y="291344"/>
                </a:lnTo>
                <a:close/>
              </a:path>
              <a:path w="417195" h="640079">
                <a:moveTo>
                  <a:pt x="332790" y="416840"/>
                </a:moveTo>
                <a:lnTo>
                  <a:pt x="299520" y="416840"/>
                </a:lnTo>
                <a:lnTo>
                  <a:pt x="303239" y="418812"/>
                </a:lnTo>
                <a:lnTo>
                  <a:pt x="307892" y="425655"/>
                </a:lnTo>
                <a:lnTo>
                  <a:pt x="311887" y="427769"/>
                </a:lnTo>
                <a:lnTo>
                  <a:pt x="320441" y="427769"/>
                </a:lnTo>
                <a:lnTo>
                  <a:pt x="324430" y="425649"/>
                </a:lnTo>
                <a:lnTo>
                  <a:pt x="329077" y="418812"/>
                </a:lnTo>
                <a:lnTo>
                  <a:pt x="332790" y="416840"/>
                </a:lnTo>
                <a:close/>
              </a:path>
              <a:path w="417195" h="640079">
                <a:moveTo>
                  <a:pt x="378006" y="416840"/>
                </a:moveTo>
                <a:lnTo>
                  <a:pt x="340758" y="416840"/>
                </a:lnTo>
                <a:lnTo>
                  <a:pt x="344472" y="418812"/>
                </a:lnTo>
                <a:lnTo>
                  <a:pt x="349129" y="425655"/>
                </a:lnTo>
                <a:lnTo>
                  <a:pt x="353119" y="427769"/>
                </a:lnTo>
                <a:lnTo>
                  <a:pt x="361668" y="427769"/>
                </a:lnTo>
                <a:lnTo>
                  <a:pt x="365667" y="425649"/>
                </a:lnTo>
                <a:lnTo>
                  <a:pt x="370297" y="418842"/>
                </a:lnTo>
                <a:lnTo>
                  <a:pt x="373993" y="416864"/>
                </a:lnTo>
                <a:lnTo>
                  <a:pt x="378006" y="416840"/>
                </a:lnTo>
                <a:close/>
              </a:path>
              <a:path w="417195" h="640079">
                <a:moveTo>
                  <a:pt x="289704" y="317167"/>
                </a:moveTo>
                <a:lnTo>
                  <a:pt x="260927" y="317167"/>
                </a:lnTo>
                <a:lnTo>
                  <a:pt x="266313" y="322554"/>
                </a:lnTo>
                <a:lnTo>
                  <a:pt x="266313" y="415109"/>
                </a:lnTo>
                <a:lnTo>
                  <a:pt x="269270" y="419699"/>
                </a:lnTo>
                <a:lnTo>
                  <a:pt x="278464" y="423882"/>
                </a:lnTo>
                <a:lnTo>
                  <a:pt x="283867" y="423114"/>
                </a:lnTo>
                <a:lnTo>
                  <a:pt x="289234" y="418443"/>
                </a:lnTo>
                <a:lnTo>
                  <a:pt x="291863" y="416840"/>
                </a:lnTo>
                <a:lnTo>
                  <a:pt x="413791" y="416840"/>
                </a:lnTo>
                <a:lnTo>
                  <a:pt x="408986" y="407246"/>
                </a:lnTo>
                <a:lnTo>
                  <a:pt x="401359" y="399205"/>
                </a:lnTo>
                <a:lnTo>
                  <a:pt x="397737" y="397134"/>
                </a:lnTo>
                <a:lnTo>
                  <a:pt x="357388" y="397127"/>
                </a:lnTo>
                <a:lnTo>
                  <a:pt x="316158" y="397127"/>
                </a:lnTo>
                <a:lnTo>
                  <a:pt x="309176" y="392591"/>
                </a:lnTo>
                <a:lnTo>
                  <a:pt x="303635" y="391171"/>
                </a:lnTo>
                <a:lnTo>
                  <a:pt x="292134" y="391171"/>
                </a:lnTo>
                <a:lnTo>
                  <a:pt x="292134" y="329168"/>
                </a:lnTo>
                <a:lnTo>
                  <a:pt x="289704" y="317167"/>
                </a:lnTo>
                <a:close/>
              </a:path>
              <a:path w="417195" h="640079">
                <a:moveTo>
                  <a:pt x="390406" y="25827"/>
                </a:moveTo>
                <a:lnTo>
                  <a:pt x="363023" y="25827"/>
                </a:lnTo>
                <a:lnTo>
                  <a:pt x="365838" y="28644"/>
                </a:lnTo>
                <a:lnTo>
                  <a:pt x="365838" y="393108"/>
                </a:lnTo>
                <a:lnTo>
                  <a:pt x="362870" y="394122"/>
                </a:lnTo>
                <a:lnTo>
                  <a:pt x="360024" y="395425"/>
                </a:lnTo>
                <a:lnTo>
                  <a:pt x="357402" y="397134"/>
                </a:lnTo>
                <a:lnTo>
                  <a:pt x="397737" y="397134"/>
                </a:lnTo>
                <a:lnTo>
                  <a:pt x="391652" y="393654"/>
                </a:lnTo>
                <a:lnTo>
                  <a:pt x="391652" y="31990"/>
                </a:lnTo>
                <a:lnTo>
                  <a:pt x="390406" y="25827"/>
                </a:lnTo>
                <a:close/>
              </a:path>
              <a:path w="417195" h="640079">
                <a:moveTo>
                  <a:pt x="336776" y="391222"/>
                </a:moveTo>
                <a:lnTo>
                  <a:pt x="325996" y="392700"/>
                </a:lnTo>
                <a:lnTo>
                  <a:pt x="316158" y="397127"/>
                </a:lnTo>
                <a:lnTo>
                  <a:pt x="357388" y="397127"/>
                </a:lnTo>
                <a:lnTo>
                  <a:pt x="347533" y="392697"/>
                </a:lnTo>
                <a:lnTo>
                  <a:pt x="336776" y="391222"/>
                </a:lnTo>
                <a:close/>
              </a:path>
              <a:path w="417195" h="640079">
                <a:moveTo>
                  <a:pt x="300611" y="390396"/>
                </a:moveTo>
                <a:lnTo>
                  <a:pt x="292134" y="391171"/>
                </a:lnTo>
                <a:lnTo>
                  <a:pt x="303635" y="391171"/>
                </a:lnTo>
                <a:lnTo>
                  <a:pt x="300611" y="39039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026568" y="3691121"/>
            <a:ext cx="209726" cy="1180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819508" y="2080082"/>
            <a:ext cx="528320" cy="532765"/>
          </a:xfrm>
          <a:custGeom>
            <a:avLst/>
            <a:gdLst/>
            <a:ahLst/>
            <a:cxnLst/>
            <a:rect l="l" t="t" r="r" b="b"/>
            <a:pathLst>
              <a:path w="528320" h="532764">
                <a:moveTo>
                  <a:pt x="317042" y="306801"/>
                </a:moveTo>
                <a:lnTo>
                  <a:pt x="287426" y="306801"/>
                </a:lnTo>
                <a:lnTo>
                  <a:pt x="317298" y="336698"/>
                </a:lnTo>
                <a:lnTo>
                  <a:pt x="316061" y="343099"/>
                </a:lnTo>
                <a:lnTo>
                  <a:pt x="491760" y="530164"/>
                </a:lnTo>
                <a:lnTo>
                  <a:pt x="497851" y="532489"/>
                </a:lnTo>
                <a:lnTo>
                  <a:pt x="510030" y="532489"/>
                </a:lnTo>
                <a:lnTo>
                  <a:pt x="516121" y="530164"/>
                </a:lnTo>
                <a:lnTo>
                  <a:pt x="520760" y="525520"/>
                </a:lnTo>
                <a:lnTo>
                  <a:pt x="525991" y="517639"/>
                </a:lnTo>
                <a:lnTo>
                  <a:pt x="527735" y="508676"/>
                </a:lnTo>
                <a:lnTo>
                  <a:pt x="525993" y="499714"/>
                </a:lnTo>
                <a:lnTo>
                  <a:pt x="520766" y="491837"/>
                </a:lnTo>
                <a:lnTo>
                  <a:pt x="356572" y="327496"/>
                </a:lnTo>
                <a:lnTo>
                  <a:pt x="351123" y="323424"/>
                </a:lnTo>
                <a:lnTo>
                  <a:pt x="346947" y="321876"/>
                </a:lnTo>
                <a:lnTo>
                  <a:pt x="332107" y="321876"/>
                </a:lnTo>
                <a:lnTo>
                  <a:pt x="317042" y="306801"/>
                </a:lnTo>
                <a:close/>
              </a:path>
              <a:path w="528320" h="532764">
                <a:moveTo>
                  <a:pt x="174235" y="0"/>
                </a:moveTo>
                <a:lnTo>
                  <a:pt x="127969" y="6239"/>
                </a:lnTo>
                <a:lnTo>
                  <a:pt x="86363" y="23843"/>
                </a:lnTo>
                <a:lnTo>
                  <a:pt x="51089" y="51134"/>
                </a:lnTo>
                <a:lnTo>
                  <a:pt x="23822" y="86439"/>
                </a:lnTo>
                <a:lnTo>
                  <a:pt x="6234" y="128083"/>
                </a:lnTo>
                <a:lnTo>
                  <a:pt x="0" y="174390"/>
                </a:lnTo>
                <a:lnTo>
                  <a:pt x="6234" y="220693"/>
                </a:lnTo>
                <a:lnTo>
                  <a:pt x="23822" y="262334"/>
                </a:lnTo>
                <a:lnTo>
                  <a:pt x="51089" y="297638"/>
                </a:lnTo>
                <a:lnTo>
                  <a:pt x="86363" y="324929"/>
                </a:lnTo>
                <a:lnTo>
                  <a:pt x="127969" y="342532"/>
                </a:lnTo>
                <a:lnTo>
                  <a:pt x="174235" y="348772"/>
                </a:lnTo>
                <a:lnTo>
                  <a:pt x="205853" y="345889"/>
                </a:lnTo>
                <a:lnTo>
                  <a:pt x="235597" y="337587"/>
                </a:lnTo>
                <a:lnTo>
                  <a:pt x="255846" y="327816"/>
                </a:lnTo>
                <a:lnTo>
                  <a:pt x="174235" y="327816"/>
                </a:lnTo>
                <a:lnTo>
                  <a:pt x="125833" y="319981"/>
                </a:lnTo>
                <a:lnTo>
                  <a:pt x="83758" y="298174"/>
                </a:lnTo>
                <a:lnTo>
                  <a:pt x="50555" y="264942"/>
                </a:lnTo>
                <a:lnTo>
                  <a:pt x="28767" y="222832"/>
                </a:lnTo>
                <a:lnTo>
                  <a:pt x="20939" y="174390"/>
                </a:lnTo>
                <a:lnTo>
                  <a:pt x="28767" y="125944"/>
                </a:lnTo>
                <a:lnTo>
                  <a:pt x="50555" y="83831"/>
                </a:lnTo>
                <a:lnTo>
                  <a:pt x="83758" y="50598"/>
                </a:lnTo>
                <a:lnTo>
                  <a:pt x="125833" y="28791"/>
                </a:lnTo>
                <a:lnTo>
                  <a:pt x="174235" y="20956"/>
                </a:lnTo>
                <a:lnTo>
                  <a:pt x="255286" y="20956"/>
                </a:lnTo>
                <a:lnTo>
                  <a:pt x="220502" y="6239"/>
                </a:lnTo>
                <a:lnTo>
                  <a:pt x="174235" y="0"/>
                </a:lnTo>
                <a:close/>
              </a:path>
              <a:path w="528320" h="532764">
                <a:moveTo>
                  <a:pt x="255286" y="20956"/>
                </a:moveTo>
                <a:lnTo>
                  <a:pt x="174235" y="20956"/>
                </a:lnTo>
                <a:lnTo>
                  <a:pt x="222639" y="28791"/>
                </a:lnTo>
                <a:lnTo>
                  <a:pt x="264716" y="50598"/>
                </a:lnTo>
                <a:lnTo>
                  <a:pt x="297921" y="83831"/>
                </a:lnTo>
                <a:lnTo>
                  <a:pt x="319710" y="125944"/>
                </a:lnTo>
                <a:lnTo>
                  <a:pt x="327539" y="174390"/>
                </a:lnTo>
                <a:lnTo>
                  <a:pt x="319710" y="222832"/>
                </a:lnTo>
                <a:lnTo>
                  <a:pt x="297921" y="264942"/>
                </a:lnTo>
                <a:lnTo>
                  <a:pt x="264716" y="298174"/>
                </a:lnTo>
                <a:lnTo>
                  <a:pt x="222639" y="319981"/>
                </a:lnTo>
                <a:lnTo>
                  <a:pt x="174235" y="327816"/>
                </a:lnTo>
                <a:lnTo>
                  <a:pt x="255846" y="327816"/>
                </a:lnTo>
                <a:lnTo>
                  <a:pt x="262957" y="324384"/>
                </a:lnTo>
                <a:lnTo>
                  <a:pt x="287426" y="306801"/>
                </a:lnTo>
                <a:lnTo>
                  <a:pt x="317042" y="306801"/>
                </a:lnTo>
                <a:lnTo>
                  <a:pt x="302511" y="292261"/>
                </a:lnTo>
                <a:lnTo>
                  <a:pt x="321725" y="267124"/>
                </a:lnTo>
                <a:lnTo>
                  <a:pt x="336189" y="238705"/>
                </a:lnTo>
                <a:lnTo>
                  <a:pt x="345306" y="207596"/>
                </a:lnTo>
                <a:lnTo>
                  <a:pt x="348477" y="174390"/>
                </a:lnTo>
                <a:lnTo>
                  <a:pt x="342243" y="128083"/>
                </a:lnTo>
                <a:lnTo>
                  <a:pt x="324654" y="86439"/>
                </a:lnTo>
                <a:lnTo>
                  <a:pt x="297385" y="51134"/>
                </a:lnTo>
                <a:lnTo>
                  <a:pt x="262110" y="23843"/>
                </a:lnTo>
                <a:lnTo>
                  <a:pt x="255286" y="20956"/>
                </a:lnTo>
                <a:close/>
              </a:path>
              <a:path w="528320" h="532764">
                <a:moveTo>
                  <a:pt x="338502" y="320632"/>
                </a:moveTo>
                <a:lnTo>
                  <a:pt x="332107" y="321876"/>
                </a:lnTo>
                <a:lnTo>
                  <a:pt x="346947" y="321876"/>
                </a:lnTo>
                <a:lnTo>
                  <a:pt x="344970" y="321142"/>
                </a:lnTo>
                <a:lnTo>
                  <a:pt x="338502" y="3206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65546" y="3719116"/>
            <a:ext cx="428625" cy="337820"/>
          </a:xfrm>
          <a:custGeom>
            <a:avLst/>
            <a:gdLst/>
            <a:ahLst/>
            <a:cxnLst/>
            <a:rect l="l" t="t" r="r" b="b"/>
            <a:pathLst>
              <a:path w="428625" h="337820">
                <a:moveTo>
                  <a:pt x="276381" y="0"/>
                </a:moveTo>
                <a:lnTo>
                  <a:pt x="152066" y="0"/>
                </a:lnTo>
                <a:lnTo>
                  <a:pt x="101690" y="9978"/>
                </a:lnTo>
                <a:lnTo>
                  <a:pt x="58899" y="37179"/>
                </a:lnTo>
                <a:lnTo>
                  <a:pt x="28141" y="77505"/>
                </a:lnTo>
                <a:lnTo>
                  <a:pt x="13863" y="126856"/>
                </a:lnTo>
                <a:lnTo>
                  <a:pt x="91" y="206799"/>
                </a:lnTo>
                <a:lnTo>
                  <a:pt x="0" y="210384"/>
                </a:lnTo>
                <a:lnTo>
                  <a:pt x="370" y="233170"/>
                </a:lnTo>
                <a:lnTo>
                  <a:pt x="15873" y="279383"/>
                </a:lnTo>
                <a:lnTo>
                  <a:pt x="49089" y="315481"/>
                </a:lnTo>
                <a:lnTo>
                  <a:pt x="93856" y="334750"/>
                </a:lnTo>
                <a:lnTo>
                  <a:pt x="119031" y="337247"/>
                </a:lnTo>
                <a:lnTo>
                  <a:pt x="309427" y="337247"/>
                </a:lnTo>
                <a:lnTo>
                  <a:pt x="334599" y="334750"/>
                </a:lnTo>
                <a:lnTo>
                  <a:pt x="358093" y="327417"/>
                </a:lnTo>
                <a:lnTo>
                  <a:pt x="379364" y="315481"/>
                </a:lnTo>
                <a:lnTo>
                  <a:pt x="382216" y="312968"/>
                </a:lnTo>
                <a:lnTo>
                  <a:pt x="129986" y="312968"/>
                </a:lnTo>
                <a:lnTo>
                  <a:pt x="129980" y="312008"/>
                </a:lnTo>
                <a:lnTo>
                  <a:pt x="105723" y="312008"/>
                </a:lnTo>
                <a:lnTo>
                  <a:pt x="89484" y="308502"/>
                </a:lnTo>
                <a:lnTo>
                  <a:pt x="48430" y="282736"/>
                </a:lnTo>
                <a:lnTo>
                  <a:pt x="28781" y="249533"/>
                </a:lnTo>
                <a:lnTo>
                  <a:pt x="24090" y="210384"/>
                </a:lnTo>
                <a:lnTo>
                  <a:pt x="37856" y="130464"/>
                </a:lnTo>
                <a:lnTo>
                  <a:pt x="37988" y="129399"/>
                </a:lnTo>
                <a:lnTo>
                  <a:pt x="47841" y="92298"/>
                </a:lnTo>
                <a:lnTo>
                  <a:pt x="69124" y="61008"/>
                </a:lnTo>
                <a:lnTo>
                  <a:pt x="99122" y="38000"/>
                </a:lnTo>
                <a:lnTo>
                  <a:pt x="135124" y="25746"/>
                </a:lnTo>
                <a:lnTo>
                  <a:pt x="167162" y="25746"/>
                </a:lnTo>
                <a:lnTo>
                  <a:pt x="165893" y="24273"/>
                </a:lnTo>
                <a:lnTo>
                  <a:pt x="349261" y="24273"/>
                </a:lnTo>
                <a:lnTo>
                  <a:pt x="326768" y="9977"/>
                </a:lnTo>
                <a:lnTo>
                  <a:pt x="276381" y="0"/>
                </a:lnTo>
                <a:close/>
              </a:path>
              <a:path w="428625" h="337820">
                <a:moveTo>
                  <a:pt x="313970" y="238133"/>
                </a:moveTo>
                <a:lnTo>
                  <a:pt x="307227" y="238133"/>
                </a:lnTo>
                <a:lnTo>
                  <a:pt x="300529" y="238171"/>
                </a:lnTo>
                <a:lnTo>
                  <a:pt x="295241" y="243523"/>
                </a:lnTo>
                <a:lnTo>
                  <a:pt x="295208" y="257194"/>
                </a:lnTo>
                <a:lnTo>
                  <a:pt x="295523" y="312968"/>
                </a:lnTo>
                <a:lnTo>
                  <a:pt x="382216" y="312968"/>
                </a:lnTo>
                <a:lnTo>
                  <a:pt x="382798" y="312455"/>
                </a:lnTo>
                <a:lnTo>
                  <a:pt x="319775" y="312455"/>
                </a:lnTo>
                <a:lnTo>
                  <a:pt x="319389" y="243523"/>
                </a:lnTo>
                <a:lnTo>
                  <a:pt x="313970" y="238133"/>
                </a:lnTo>
                <a:close/>
              </a:path>
              <a:path w="428625" h="337820">
                <a:moveTo>
                  <a:pt x="352150" y="26109"/>
                </a:moveTo>
                <a:lnTo>
                  <a:pt x="295777" y="26109"/>
                </a:lnTo>
                <a:lnTo>
                  <a:pt x="330944" y="38842"/>
                </a:lnTo>
                <a:lnTo>
                  <a:pt x="360172" y="61877"/>
                </a:lnTo>
                <a:lnTo>
                  <a:pt x="380877" y="92850"/>
                </a:lnTo>
                <a:lnTo>
                  <a:pt x="390476" y="129399"/>
                </a:lnTo>
                <a:lnTo>
                  <a:pt x="404363" y="210384"/>
                </a:lnTo>
                <a:lnTo>
                  <a:pt x="403961" y="230486"/>
                </a:lnTo>
                <a:lnTo>
                  <a:pt x="391644" y="267100"/>
                </a:lnTo>
                <a:lnTo>
                  <a:pt x="352825" y="303100"/>
                </a:lnTo>
                <a:lnTo>
                  <a:pt x="319775" y="312455"/>
                </a:lnTo>
                <a:lnTo>
                  <a:pt x="382798" y="312455"/>
                </a:lnTo>
                <a:lnTo>
                  <a:pt x="412582" y="279383"/>
                </a:lnTo>
                <a:lnTo>
                  <a:pt x="428082" y="233170"/>
                </a:lnTo>
                <a:lnTo>
                  <a:pt x="428494" y="207863"/>
                </a:lnTo>
                <a:lnTo>
                  <a:pt x="414601" y="126856"/>
                </a:lnTo>
                <a:lnTo>
                  <a:pt x="400324" y="77503"/>
                </a:lnTo>
                <a:lnTo>
                  <a:pt x="369564" y="37177"/>
                </a:lnTo>
                <a:lnTo>
                  <a:pt x="352150" y="26109"/>
                </a:lnTo>
                <a:close/>
              </a:path>
              <a:path w="428625" h="337820">
                <a:moveTo>
                  <a:pt x="124169" y="238133"/>
                </a:moveTo>
                <a:lnTo>
                  <a:pt x="117438" y="238133"/>
                </a:lnTo>
                <a:lnTo>
                  <a:pt x="110734" y="238171"/>
                </a:lnTo>
                <a:lnTo>
                  <a:pt x="105446" y="243523"/>
                </a:lnTo>
                <a:lnTo>
                  <a:pt x="105413" y="257194"/>
                </a:lnTo>
                <a:lnTo>
                  <a:pt x="105723" y="312008"/>
                </a:lnTo>
                <a:lnTo>
                  <a:pt x="129980" y="312008"/>
                </a:lnTo>
                <a:lnTo>
                  <a:pt x="129594" y="243523"/>
                </a:lnTo>
                <a:lnTo>
                  <a:pt x="124169" y="238133"/>
                </a:lnTo>
                <a:close/>
              </a:path>
              <a:path w="428625" h="337820">
                <a:moveTo>
                  <a:pt x="167162" y="25746"/>
                </a:moveTo>
                <a:lnTo>
                  <a:pt x="135124" y="25746"/>
                </a:lnTo>
                <a:lnTo>
                  <a:pt x="215610" y="119160"/>
                </a:lnTo>
                <a:lnTo>
                  <a:pt x="247639" y="81983"/>
                </a:lnTo>
                <a:lnTo>
                  <a:pt x="215610" y="81983"/>
                </a:lnTo>
                <a:lnTo>
                  <a:pt x="167162" y="25746"/>
                </a:lnTo>
                <a:close/>
              </a:path>
              <a:path w="428625" h="337820">
                <a:moveTo>
                  <a:pt x="349261" y="24273"/>
                </a:moveTo>
                <a:lnTo>
                  <a:pt x="265328" y="24273"/>
                </a:lnTo>
                <a:lnTo>
                  <a:pt x="215610" y="81983"/>
                </a:lnTo>
                <a:lnTo>
                  <a:pt x="247639" y="81983"/>
                </a:lnTo>
                <a:lnTo>
                  <a:pt x="295777" y="26109"/>
                </a:lnTo>
                <a:lnTo>
                  <a:pt x="352150" y="26109"/>
                </a:lnTo>
                <a:lnTo>
                  <a:pt x="349261" y="2427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67399" y="3478296"/>
            <a:ext cx="227857" cy="22802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575250" y="1888574"/>
            <a:ext cx="2486025" cy="2465070"/>
          </a:xfrm>
          <a:prstGeom prst="rect">
            <a:avLst/>
          </a:prstGeom>
        </p:spPr>
        <p:txBody>
          <a:bodyPr vert="horz" wrap="square" lIns="0" tIns="145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5"/>
              </a:spcBef>
            </a:pPr>
            <a:r>
              <a:rPr sz="1600" b="1" dirty="0">
                <a:solidFill>
                  <a:srgbClr val="FFFFFF"/>
                </a:solidFill>
                <a:latin typeface="Verdana"/>
                <a:cs typeface="Verdana"/>
              </a:rPr>
              <a:t>User </a:t>
            </a:r>
            <a:r>
              <a:rPr sz="1600" b="1" spc="-5" dirty="0">
                <a:solidFill>
                  <a:srgbClr val="FFFFFF"/>
                </a:solidFill>
                <a:latin typeface="Verdana"/>
                <a:cs typeface="Verdana"/>
              </a:rPr>
              <a:t>research</a:t>
            </a:r>
            <a:endParaRPr sz="1600">
              <a:latin typeface="Verdana"/>
              <a:cs typeface="Verdana"/>
            </a:endParaRPr>
          </a:p>
          <a:p>
            <a:pPr marL="12700" marR="40640" algn="just">
              <a:lnSpc>
                <a:spcPct val="100800"/>
              </a:lnSpc>
              <a:spcBef>
                <a:spcPts val="770"/>
              </a:spcBef>
            </a:pPr>
            <a:r>
              <a:rPr sz="1200" spc="-5" dirty="0">
                <a:solidFill>
                  <a:srgbClr val="D9D9D9"/>
                </a:solidFill>
                <a:latin typeface="Verdana"/>
                <a:cs typeface="Verdana"/>
              </a:rPr>
              <a:t>Customers provide feedback on  design concepts </a:t>
            </a:r>
            <a:r>
              <a:rPr sz="1200" dirty="0">
                <a:solidFill>
                  <a:srgbClr val="D9D9D9"/>
                </a:solidFill>
                <a:latin typeface="Verdana"/>
                <a:cs typeface="Verdana"/>
              </a:rPr>
              <a:t>and </a:t>
            </a:r>
            <a:r>
              <a:rPr sz="1200" spc="-5" dirty="0">
                <a:solidFill>
                  <a:srgbClr val="D9D9D9"/>
                </a:solidFill>
                <a:latin typeface="Verdana"/>
                <a:cs typeface="Verdana"/>
              </a:rPr>
              <a:t>interactive  prototypes.</a:t>
            </a:r>
            <a:endParaRPr sz="120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844"/>
              </a:spcBef>
            </a:pPr>
            <a:r>
              <a:rPr sz="1600" b="1" spc="-5" dirty="0">
                <a:solidFill>
                  <a:srgbClr val="FFFFFF"/>
                </a:solidFill>
                <a:latin typeface="Verdana"/>
                <a:cs typeface="Verdana"/>
              </a:rPr>
              <a:t>Product</a:t>
            </a:r>
            <a:r>
              <a:rPr sz="1600" b="1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b="1" dirty="0">
                <a:solidFill>
                  <a:srgbClr val="FFFFFF"/>
                </a:solidFill>
                <a:latin typeface="Verdana"/>
                <a:cs typeface="Verdana"/>
              </a:rPr>
              <a:t>pilot</a:t>
            </a:r>
            <a:endParaRPr sz="1600">
              <a:latin typeface="Verdana"/>
              <a:cs typeface="Verdana"/>
            </a:endParaRPr>
          </a:p>
          <a:p>
            <a:pPr marL="12700" marR="5080" algn="just">
              <a:lnSpc>
                <a:spcPct val="100800"/>
              </a:lnSpc>
              <a:spcBef>
                <a:spcPts val="775"/>
              </a:spcBef>
            </a:pPr>
            <a:r>
              <a:rPr sz="1200" spc="-5" dirty="0">
                <a:solidFill>
                  <a:srgbClr val="D9D9D9"/>
                </a:solidFill>
                <a:latin typeface="Verdana"/>
                <a:cs typeface="Verdana"/>
              </a:rPr>
              <a:t>Gathering input after customers  try out </a:t>
            </a:r>
            <a:r>
              <a:rPr sz="1200" dirty="0">
                <a:solidFill>
                  <a:srgbClr val="D9D9D9"/>
                </a:solidFill>
                <a:latin typeface="Verdana"/>
                <a:cs typeface="Verdana"/>
              </a:rPr>
              <a:t>a </a:t>
            </a:r>
            <a:r>
              <a:rPr sz="1200" spc="-5" dirty="0">
                <a:solidFill>
                  <a:srgbClr val="D9D9D9"/>
                </a:solidFill>
                <a:latin typeface="Verdana"/>
                <a:cs typeface="Verdana"/>
              </a:rPr>
              <a:t>product with their own  </a:t>
            </a:r>
            <a:r>
              <a:rPr sz="1200" dirty="0">
                <a:solidFill>
                  <a:srgbClr val="D9D9D9"/>
                </a:solidFill>
                <a:latin typeface="Verdana"/>
                <a:cs typeface="Verdana"/>
              </a:rPr>
              <a:t>data and </a:t>
            </a:r>
            <a:r>
              <a:rPr sz="1200" spc="-5" dirty="0">
                <a:solidFill>
                  <a:srgbClr val="D9D9D9"/>
                </a:solidFill>
                <a:latin typeface="Verdana"/>
                <a:cs typeface="Verdana"/>
              </a:rPr>
              <a:t>systems.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408280" y="1888574"/>
            <a:ext cx="2814955" cy="2465070"/>
          </a:xfrm>
          <a:prstGeom prst="rect">
            <a:avLst/>
          </a:prstGeom>
        </p:spPr>
        <p:txBody>
          <a:bodyPr vert="horz" wrap="square" lIns="0" tIns="145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5"/>
              </a:spcBef>
            </a:pPr>
            <a:r>
              <a:rPr sz="1600" b="1" spc="-5" dirty="0">
                <a:solidFill>
                  <a:srgbClr val="FFFFFF"/>
                </a:solidFill>
                <a:latin typeface="Verdana"/>
                <a:cs typeface="Verdana"/>
              </a:rPr>
              <a:t>Advisory</a:t>
            </a:r>
            <a:r>
              <a:rPr sz="1600" b="1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Verdana"/>
                <a:cs typeface="Verdana"/>
              </a:rPr>
              <a:t>council</a:t>
            </a:r>
            <a:endParaRPr sz="1600">
              <a:latin typeface="Verdana"/>
              <a:cs typeface="Verdana"/>
            </a:endParaRPr>
          </a:p>
          <a:p>
            <a:pPr marL="12700" marR="5080">
              <a:lnSpc>
                <a:spcPct val="100800"/>
              </a:lnSpc>
              <a:spcBef>
                <a:spcPts val="770"/>
              </a:spcBef>
            </a:pPr>
            <a:r>
              <a:rPr sz="1200" spc="-5" dirty="0">
                <a:solidFill>
                  <a:srgbClr val="D9D9D9"/>
                </a:solidFill>
                <a:latin typeface="Verdana"/>
                <a:cs typeface="Verdana"/>
              </a:rPr>
              <a:t>Customer discussions </a:t>
            </a:r>
            <a:r>
              <a:rPr sz="1200" dirty="0">
                <a:solidFill>
                  <a:srgbClr val="D9D9D9"/>
                </a:solidFill>
                <a:latin typeface="Verdana"/>
                <a:cs typeface="Verdana"/>
              </a:rPr>
              <a:t>to </a:t>
            </a:r>
            <a:r>
              <a:rPr sz="1200" spc="-5" dirty="0">
                <a:solidFill>
                  <a:srgbClr val="D9D9D9"/>
                </a:solidFill>
                <a:latin typeface="Verdana"/>
                <a:cs typeface="Verdana"/>
              </a:rPr>
              <a:t>learn about  pain points, opportunities, </a:t>
            </a:r>
            <a:r>
              <a:rPr sz="1200" dirty="0">
                <a:solidFill>
                  <a:srgbClr val="D9D9D9"/>
                </a:solidFill>
                <a:latin typeface="Verdana"/>
                <a:cs typeface="Verdana"/>
              </a:rPr>
              <a:t>and </a:t>
            </a:r>
            <a:r>
              <a:rPr sz="1200" spc="-5" dirty="0">
                <a:solidFill>
                  <a:srgbClr val="D9D9D9"/>
                </a:solidFill>
                <a:latin typeface="Verdana"/>
                <a:cs typeface="Verdana"/>
              </a:rPr>
              <a:t>get  feedback on early</a:t>
            </a:r>
            <a:r>
              <a:rPr sz="1200" spc="15" dirty="0">
                <a:solidFill>
                  <a:srgbClr val="D9D9D9"/>
                </a:solidFill>
                <a:latin typeface="Verdana"/>
                <a:cs typeface="Verdana"/>
              </a:rPr>
              <a:t> </a:t>
            </a:r>
            <a:r>
              <a:rPr sz="1200" spc="-5" dirty="0">
                <a:solidFill>
                  <a:srgbClr val="D9D9D9"/>
                </a:solidFill>
                <a:latin typeface="Verdana"/>
                <a:cs typeface="Verdana"/>
              </a:rPr>
              <a:t>concepts.</a:t>
            </a:r>
            <a:endParaRPr sz="120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844"/>
              </a:spcBef>
            </a:pPr>
            <a:r>
              <a:rPr sz="1600" b="1" spc="-5" dirty="0">
                <a:solidFill>
                  <a:srgbClr val="FFFFFF"/>
                </a:solidFill>
                <a:latin typeface="Verdana"/>
                <a:cs typeface="Verdana"/>
              </a:rPr>
              <a:t>Ethnography</a:t>
            </a:r>
            <a:endParaRPr sz="1600">
              <a:latin typeface="Verdana"/>
              <a:cs typeface="Verdana"/>
            </a:endParaRPr>
          </a:p>
          <a:p>
            <a:pPr marL="12700" marR="250190">
              <a:lnSpc>
                <a:spcPct val="100800"/>
              </a:lnSpc>
              <a:spcBef>
                <a:spcPts val="775"/>
              </a:spcBef>
            </a:pPr>
            <a:r>
              <a:rPr sz="1200" spc="-5" dirty="0">
                <a:solidFill>
                  <a:srgbClr val="D9D9D9"/>
                </a:solidFill>
                <a:latin typeface="Verdana"/>
                <a:cs typeface="Verdana"/>
              </a:rPr>
              <a:t>Observing customers in their  own environments </a:t>
            </a:r>
            <a:r>
              <a:rPr sz="1200" dirty="0">
                <a:solidFill>
                  <a:srgbClr val="D9D9D9"/>
                </a:solidFill>
                <a:latin typeface="Verdana"/>
                <a:cs typeface="Verdana"/>
              </a:rPr>
              <a:t>to </a:t>
            </a:r>
            <a:r>
              <a:rPr sz="1200" spc="-5" dirty="0">
                <a:solidFill>
                  <a:srgbClr val="D9D9D9"/>
                </a:solidFill>
                <a:latin typeface="Verdana"/>
                <a:cs typeface="Verdana"/>
              </a:rPr>
              <a:t>understand  behaviors </a:t>
            </a:r>
            <a:r>
              <a:rPr sz="1200" dirty="0">
                <a:solidFill>
                  <a:srgbClr val="D9D9D9"/>
                </a:solidFill>
                <a:latin typeface="Verdana"/>
                <a:cs typeface="Verdana"/>
              </a:rPr>
              <a:t>and </a:t>
            </a:r>
            <a:r>
              <a:rPr sz="1200" spc="-5" dirty="0">
                <a:solidFill>
                  <a:srgbClr val="D9D9D9"/>
                </a:solidFill>
                <a:latin typeface="Verdana"/>
                <a:cs typeface="Verdana"/>
              </a:rPr>
              <a:t>efficiencies.</a:t>
            </a:r>
            <a:endParaRPr sz="1200">
              <a:latin typeface="Verdana"/>
              <a:cs typeface="Verdan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541264" y="1115567"/>
            <a:ext cx="3410712" cy="34107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010263" y="1584689"/>
            <a:ext cx="2472055" cy="2472055"/>
          </a:xfrm>
          <a:custGeom>
            <a:avLst/>
            <a:gdLst/>
            <a:ahLst/>
            <a:cxnLst/>
            <a:rect l="l" t="t" r="r" b="b"/>
            <a:pathLst>
              <a:path w="2472054" h="2472054">
                <a:moveTo>
                  <a:pt x="1235730" y="0"/>
                </a:moveTo>
                <a:lnTo>
                  <a:pt x="1187207" y="935"/>
                </a:lnTo>
                <a:lnTo>
                  <a:pt x="1139158" y="3717"/>
                </a:lnTo>
                <a:lnTo>
                  <a:pt x="1091618" y="8313"/>
                </a:lnTo>
                <a:lnTo>
                  <a:pt x="1044619" y="14688"/>
                </a:lnTo>
                <a:lnTo>
                  <a:pt x="998198" y="22807"/>
                </a:lnTo>
                <a:lnTo>
                  <a:pt x="952388" y="32636"/>
                </a:lnTo>
                <a:lnTo>
                  <a:pt x="907224" y="44141"/>
                </a:lnTo>
                <a:lnTo>
                  <a:pt x="862739" y="57287"/>
                </a:lnTo>
                <a:lnTo>
                  <a:pt x="818969" y="72041"/>
                </a:lnTo>
                <a:lnTo>
                  <a:pt x="775947" y="88367"/>
                </a:lnTo>
                <a:lnTo>
                  <a:pt x="733708" y="106232"/>
                </a:lnTo>
                <a:lnTo>
                  <a:pt x="692287" y="125601"/>
                </a:lnTo>
                <a:lnTo>
                  <a:pt x="651717" y="146439"/>
                </a:lnTo>
                <a:lnTo>
                  <a:pt x="612033" y="168713"/>
                </a:lnTo>
                <a:lnTo>
                  <a:pt x="573269" y="192388"/>
                </a:lnTo>
                <a:lnTo>
                  <a:pt x="535460" y="217430"/>
                </a:lnTo>
                <a:lnTo>
                  <a:pt x="498640" y="243804"/>
                </a:lnTo>
                <a:lnTo>
                  <a:pt x="462843" y="271476"/>
                </a:lnTo>
                <a:lnTo>
                  <a:pt x="428104" y="300412"/>
                </a:lnTo>
                <a:lnTo>
                  <a:pt x="394457" y="330577"/>
                </a:lnTo>
                <a:lnTo>
                  <a:pt x="361936" y="361937"/>
                </a:lnTo>
                <a:lnTo>
                  <a:pt x="330576" y="394458"/>
                </a:lnTo>
                <a:lnTo>
                  <a:pt x="300411" y="428105"/>
                </a:lnTo>
                <a:lnTo>
                  <a:pt x="271476" y="462844"/>
                </a:lnTo>
                <a:lnTo>
                  <a:pt x="243803" y="498641"/>
                </a:lnTo>
                <a:lnTo>
                  <a:pt x="217429" y="535461"/>
                </a:lnTo>
                <a:lnTo>
                  <a:pt x="192388" y="573270"/>
                </a:lnTo>
                <a:lnTo>
                  <a:pt x="168713" y="612034"/>
                </a:lnTo>
                <a:lnTo>
                  <a:pt x="146439" y="651718"/>
                </a:lnTo>
                <a:lnTo>
                  <a:pt x="125601" y="692288"/>
                </a:lnTo>
                <a:lnTo>
                  <a:pt x="106232" y="733709"/>
                </a:lnTo>
                <a:lnTo>
                  <a:pt x="88367" y="775948"/>
                </a:lnTo>
                <a:lnTo>
                  <a:pt x="72041" y="818970"/>
                </a:lnTo>
                <a:lnTo>
                  <a:pt x="57287" y="862740"/>
                </a:lnTo>
                <a:lnTo>
                  <a:pt x="44141" y="907225"/>
                </a:lnTo>
                <a:lnTo>
                  <a:pt x="32636" y="952389"/>
                </a:lnTo>
                <a:lnTo>
                  <a:pt x="22807" y="998199"/>
                </a:lnTo>
                <a:lnTo>
                  <a:pt x="14688" y="1044621"/>
                </a:lnTo>
                <a:lnTo>
                  <a:pt x="8313" y="1091619"/>
                </a:lnTo>
                <a:lnTo>
                  <a:pt x="3717" y="1139159"/>
                </a:lnTo>
                <a:lnTo>
                  <a:pt x="935" y="1187208"/>
                </a:lnTo>
                <a:lnTo>
                  <a:pt x="0" y="1235731"/>
                </a:lnTo>
                <a:lnTo>
                  <a:pt x="935" y="1284254"/>
                </a:lnTo>
                <a:lnTo>
                  <a:pt x="3717" y="1332303"/>
                </a:lnTo>
                <a:lnTo>
                  <a:pt x="8313" y="1379843"/>
                </a:lnTo>
                <a:lnTo>
                  <a:pt x="14688" y="1426841"/>
                </a:lnTo>
                <a:lnTo>
                  <a:pt x="22807" y="1473262"/>
                </a:lnTo>
                <a:lnTo>
                  <a:pt x="32636" y="1519072"/>
                </a:lnTo>
                <a:lnTo>
                  <a:pt x="44141" y="1564237"/>
                </a:lnTo>
                <a:lnTo>
                  <a:pt x="57287" y="1608721"/>
                </a:lnTo>
                <a:lnTo>
                  <a:pt x="72041" y="1652492"/>
                </a:lnTo>
                <a:lnTo>
                  <a:pt x="88367" y="1695513"/>
                </a:lnTo>
                <a:lnTo>
                  <a:pt x="106232" y="1737752"/>
                </a:lnTo>
                <a:lnTo>
                  <a:pt x="125601" y="1779173"/>
                </a:lnTo>
                <a:lnTo>
                  <a:pt x="146439" y="1819743"/>
                </a:lnTo>
                <a:lnTo>
                  <a:pt x="168713" y="1859427"/>
                </a:lnTo>
                <a:lnTo>
                  <a:pt x="192388" y="1898191"/>
                </a:lnTo>
                <a:lnTo>
                  <a:pt x="217429" y="1936000"/>
                </a:lnTo>
                <a:lnTo>
                  <a:pt x="243803" y="1972820"/>
                </a:lnTo>
                <a:lnTo>
                  <a:pt x="271476" y="2008617"/>
                </a:lnTo>
                <a:lnTo>
                  <a:pt x="300411" y="2043356"/>
                </a:lnTo>
                <a:lnTo>
                  <a:pt x="330576" y="2077003"/>
                </a:lnTo>
                <a:lnTo>
                  <a:pt x="361936" y="2109524"/>
                </a:lnTo>
                <a:lnTo>
                  <a:pt x="394457" y="2140884"/>
                </a:lnTo>
                <a:lnTo>
                  <a:pt x="428104" y="2171049"/>
                </a:lnTo>
                <a:lnTo>
                  <a:pt x="462843" y="2199985"/>
                </a:lnTo>
                <a:lnTo>
                  <a:pt x="498640" y="2227657"/>
                </a:lnTo>
                <a:lnTo>
                  <a:pt x="535460" y="2254031"/>
                </a:lnTo>
                <a:lnTo>
                  <a:pt x="573269" y="2279073"/>
                </a:lnTo>
                <a:lnTo>
                  <a:pt x="612033" y="2302748"/>
                </a:lnTo>
                <a:lnTo>
                  <a:pt x="651717" y="2325022"/>
                </a:lnTo>
                <a:lnTo>
                  <a:pt x="692287" y="2345860"/>
                </a:lnTo>
                <a:lnTo>
                  <a:pt x="733708" y="2365229"/>
                </a:lnTo>
                <a:lnTo>
                  <a:pt x="775947" y="2383094"/>
                </a:lnTo>
                <a:lnTo>
                  <a:pt x="818969" y="2399420"/>
                </a:lnTo>
                <a:lnTo>
                  <a:pt x="862739" y="2414173"/>
                </a:lnTo>
                <a:lnTo>
                  <a:pt x="907224" y="2427320"/>
                </a:lnTo>
                <a:lnTo>
                  <a:pt x="952388" y="2438825"/>
                </a:lnTo>
                <a:lnTo>
                  <a:pt x="998198" y="2448654"/>
                </a:lnTo>
                <a:lnTo>
                  <a:pt x="1044619" y="2456773"/>
                </a:lnTo>
                <a:lnTo>
                  <a:pt x="1091618" y="2463148"/>
                </a:lnTo>
                <a:lnTo>
                  <a:pt x="1139158" y="2467744"/>
                </a:lnTo>
                <a:lnTo>
                  <a:pt x="1187207" y="2470526"/>
                </a:lnTo>
                <a:lnTo>
                  <a:pt x="1235730" y="2471461"/>
                </a:lnTo>
                <a:lnTo>
                  <a:pt x="1284253" y="2470526"/>
                </a:lnTo>
                <a:lnTo>
                  <a:pt x="1332301" y="2467744"/>
                </a:lnTo>
                <a:lnTo>
                  <a:pt x="1379842" y="2463148"/>
                </a:lnTo>
                <a:lnTo>
                  <a:pt x="1426840" y="2456773"/>
                </a:lnTo>
                <a:lnTo>
                  <a:pt x="1473261" y="2448654"/>
                </a:lnTo>
                <a:lnTo>
                  <a:pt x="1519071" y="2438825"/>
                </a:lnTo>
                <a:lnTo>
                  <a:pt x="1564236" y="2427320"/>
                </a:lnTo>
                <a:lnTo>
                  <a:pt x="1608720" y="2414173"/>
                </a:lnTo>
                <a:lnTo>
                  <a:pt x="1652491" y="2399420"/>
                </a:lnTo>
                <a:lnTo>
                  <a:pt x="1695512" y="2383094"/>
                </a:lnTo>
                <a:lnTo>
                  <a:pt x="1737751" y="2365229"/>
                </a:lnTo>
                <a:lnTo>
                  <a:pt x="1779173" y="2345860"/>
                </a:lnTo>
                <a:lnTo>
                  <a:pt x="1819743" y="2325022"/>
                </a:lnTo>
                <a:lnTo>
                  <a:pt x="1859427" y="2302748"/>
                </a:lnTo>
                <a:lnTo>
                  <a:pt x="1898190" y="2279073"/>
                </a:lnTo>
                <a:lnTo>
                  <a:pt x="1935999" y="2254031"/>
                </a:lnTo>
                <a:lnTo>
                  <a:pt x="1972819" y="2227657"/>
                </a:lnTo>
                <a:lnTo>
                  <a:pt x="2008616" y="2199985"/>
                </a:lnTo>
                <a:lnTo>
                  <a:pt x="2043355" y="2171049"/>
                </a:lnTo>
                <a:lnTo>
                  <a:pt x="2077002" y="2140884"/>
                </a:lnTo>
                <a:lnTo>
                  <a:pt x="2109523" y="2109524"/>
                </a:lnTo>
                <a:lnTo>
                  <a:pt x="2140883" y="2077003"/>
                </a:lnTo>
                <a:lnTo>
                  <a:pt x="2171048" y="2043356"/>
                </a:lnTo>
                <a:lnTo>
                  <a:pt x="2199984" y="2008617"/>
                </a:lnTo>
                <a:lnTo>
                  <a:pt x="2227656" y="1972820"/>
                </a:lnTo>
                <a:lnTo>
                  <a:pt x="2254030" y="1936000"/>
                </a:lnTo>
                <a:lnTo>
                  <a:pt x="2279072" y="1898191"/>
                </a:lnTo>
                <a:lnTo>
                  <a:pt x="2302747" y="1859427"/>
                </a:lnTo>
                <a:lnTo>
                  <a:pt x="2325021" y="1819743"/>
                </a:lnTo>
                <a:lnTo>
                  <a:pt x="2345859" y="1779173"/>
                </a:lnTo>
                <a:lnTo>
                  <a:pt x="2365228" y="1737752"/>
                </a:lnTo>
                <a:lnTo>
                  <a:pt x="2383093" y="1695513"/>
                </a:lnTo>
                <a:lnTo>
                  <a:pt x="2399419" y="1652492"/>
                </a:lnTo>
                <a:lnTo>
                  <a:pt x="2414172" y="1608721"/>
                </a:lnTo>
                <a:lnTo>
                  <a:pt x="2427319" y="1564237"/>
                </a:lnTo>
                <a:lnTo>
                  <a:pt x="2438824" y="1519072"/>
                </a:lnTo>
                <a:lnTo>
                  <a:pt x="2448653" y="1473262"/>
                </a:lnTo>
                <a:lnTo>
                  <a:pt x="2456772" y="1426841"/>
                </a:lnTo>
                <a:lnTo>
                  <a:pt x="2463146" y="1379843"/>
                </a:lnTo>
                <a:lnTo>
                  <a:pt x="2467742" y="1332303"/>
                </a:lnTo>
                <a:lnTo>
                  <a:pt x="2470525" y="1284254"/>
                </a:lnTo>
                <a:lnTo>
                  <a:pt x="2471460" y="1235731"/>
                </a:lnTo>
                <a:lnTo>
                  <a:pt x="2470525" y="1187208"/>
                </a:lnTo>
                <a:lnTo>
                  <a:pt x="2467742" y="1139159"/>
                </a:lnTo>
                <a:lnTo>
                  <a:pt x="2463146" y="1091619"/>
                </a:lnTo>
                <a:lnTo>
                  <a:pt x="2456772" y="1044621"/>
                </a:lnTo>
                <a:lnTo>
                  <a:pt x="2448653" y="998199"/>
                </a:lnTo>
                <a:lnTo>
                  <a:pt x="2438824" y="952389"/>
                </a:lnTo>
                <a:lnTo>
                  <a:pt x="2427319" y="907225"/>
                </a:lnTo>
                <a:lnTo>
                  <a:pt x="2414172" y="862740"/>
                </a:lnTo>
                <a:lnTo>
                  <a:pt x="2399419" y="818970"/>
                </a:lnTo>
                <a:lnTo>
                  <a:pt x="2383093" y="775948"/>
                </a:lnTo>
                <a:lnTo>
                  <a:pt x="2365228" y="733709"/>
                </a:lnTo>
                <a:lnTo>
                  <a:pt x="2345859" y="692288"/>
                </a:lnTo>
                <a:lnTo>
                  <a:pt x="2325021" y="651718"/>
                </a:lnTo>
                <a:lnTo>
                  <a:pt x="2302747" y="612034"/>
                </a:lnTo>
                <a:lnTo>
                  <a:pt x="2279072" y="573270"/>
                </a:lnTo>
                <a:lnTo>
                  <a:pt x="2254030" y="535461"/>
                </a:lnTo>
                <a:lnTo>
                  <a:pt x="2227656" y="498641"/>
                </a:lnTo>
                <a:lnTo>
                  <a:pt x="2199984" y="462844"/>
                </a:lnTo>
                <a:lnTo>
                  <a:pt x="2171048" y="428105"/>
                </a:lnTo>
                <a:lnTo>
                  <a:pt x="2140883" y="394458"/>
                </a:lnTo>
                <a:lnTo>
                  <a:pt x="2109523" y="361937"/>
                </a:lnTo>
                <a:lnTo>
                  <a:pt x="2077002" y="330577"/>
                </a:lnTo>
                <a:lnTo>
                  <a:pt x="2043355" y="300412"/>
                </a:lnTo>
                <a:lnTo>
                  <a:pt x="2008616" y="271476"/>
                </a:lnTo>
                <a:lnTo>
                  <a:pt x="1972819" y="243804"/>
                </a:lnTo>
                <a:lnTo>
                  <a:pt x="1935999" y="217430"/>
                </a:lnTo>
                <a:lnTo>
                  <a:pt x="1898190" y="192388"/>
                </a:lnTo>
                <a:lnTo>
                  <a:pt x="1859427" y="168713"/>
                </a:lnTo>
                <a:lnTo>
                  <a:pt x="1819743" y="146439"/>
                </a:lnTo>
                <a:lnTo>
                  <a:pt x="1779173" y="125601"/>
                </a:lnTo>
                <a:lnTo>
                  <a:pt x="1737751" y="106232"/>
                </a:lnTo>
                <a:lnTo>
                  <a:pt x="1695512" y="88367"/>
                </a:lnTo>
                <a:lnTo>
                  <a:pt x="1652491" y="72041"/>
                </a:lnTo>
                <a:lnTo>
                  <a:pt x="1608720" y="57287"/>
                </a:lnTo>
                <a:lnTo>
                  <a:pt x="1564236" y="44141"/>
                </a:lnTo>
                <a:lnTo>
                  <a:pt x="1519071" y="32636"/>
                </a:lnTo>
                <a:lnTo>
                  <a:pt x="1473261" y="22807"/>
                </a:lnTo>
                <a:lnTo>
                  <a:pt x="1426840" y="14688"/>
                </a:lnTo>
                <a:lnTo>
                  <a:pt x="1379842" y="8313"/>
                </a:lnTo>
                <a:lnTo>
                  <a:pt x="1332301" y="3717"/>
                </a:lnTo>
                <a:lnTo>
                  <a:pt x="1284253" y="935"/>
                </a:lnTo>
                <a:lnTo>
                  <a:pt x="1235730" y="0"/>
                </a:lnTo>
                <a:close/>
              </a:path>
            </a:pathLst>
          </a:custGeom>
          <a:solidFill>
            <a:srgbClr val="4446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52927" y="1115567"/>
            <a:ext cx="3410712" cy="34107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322129" y="1584689"/>
            <a:ext cx="2472055" cy="2472055"/>
          </a:xfrm>
          <a:custGeom>
            <a:avLst/>
            <a:gdLst/>
            <a:ahLst/>
            <a:cxnLst/>
            <a:rect l="l" t="t" r="r" b="b"/>
            <a:pathLst>
              <a:path w="2472054" h="2472054">
                <a:moveTo>
                  <a:pt x="1235730" y="0"/>
                </a:moveTo>
                <a:lnTo>
                  <a:pt x="1187207" y="935"/>
                </a:lnTo>
                <a:lnTo>
                  <a:pt x="1139158" y="3717"/>
                </a:lnTo>
                <a:lnTo>
                  <a:pt x="1091618" y="8313"/>
                </a:lnTo>
                <a:lnTo>
                  <a:pt x="1044619" y="14688"/>
                </a:lnTo>
                <a:lnTo>
                  <a:pt x="998198" y="22807"/>
                </a:lnTo>
                <a:lnTo>
                  <a:pt x="952388" y="32636"/>
                </a:lnTo>
                <a:lnTo>
                  <a:pt x="907224" y="44141"/>
                </a:lnTo>
                <a:lnTo>
                  <a:pt x="862739" y="57287"/>
                </a:lnTo>
                <a:lnTo>
                  <a:pt x="818969" y="72041"/>
                </a:lnTo>
                <a:lnTo>
                  <a:pt x="775947" y="88367"/>
                </a:lnTo>
                <a:lnTo>
                  <a:pt x="733708" y="106232"/>
                </a:lnTo>
                <a:lnTo>
                  <a:pt x="692287" y="125601"/>
                </a:lnTo>
                <a:lnTo>
                  <a:pt x="651717" y="146439"/>
                </a:lnTo>
                <a:lnTo>
                  <a:pt x="612033" y="168713"/>
                </a:lnTo>
                <a:lnTo>
                  <a:pt x="573269" y="192388"/>
                </a:lnTo>
                <a:lnTo>
                  <a:pt x="535460" y="217430"/>
                </a:lnTo>
                <a:lnTo>
                  <a:pt x="498640" y="243804"/>
                </a:lnTo>
                <a:lnTo>
                  <a:pt x="462843" y="271476"/>
                </a:lnTo>
                <a:lnTo>
                  <a:pt x="428104" y="300412"/>
                </a:lnTo>
                <a:lnTo>
                  <a:pt x="394457" y="330577"/>
                </a:lnTo>
                <a:lnTo>
                  <a:pt x="361936" y="361937"/>
                </a:lnTo>
                <a:lnTo>
                  <a:pt x="330576" y="394458"/>
                </a:lnTo>
                <a:lnTo>
                  <a:pt x="300411" y="428105"/>
                </a:lnTo>
                <a:lnTo>
                  <a:pt x="271476" y="462844"/>
                </a:lnTo>
                <a:lnTo>
                  <a:pt x="243803" y="498641"/>
                </a:lnTo>
                <a:lnTo>
                  <a:pt x="217429" y="535461"/>
                </a:lnTo>
                <a:lnTo>
                  <a:pt x="192388" y="573270"/>
                </a:lnTo>
                <a:lnTo>
                  <a:pt x="168713" y="612034"/>
                </a:lnTo>
                <a:lnTo>
                  <a:pt x="146439" y="651718"/>
                </a:lnTo>
                <a:lnTo>
                  <a:pt x="125601" y="692288"/>
                </a:lnTo>
                <a:lnTo>
                  <a:pt x="106232" y="733709"/>
                </a:lnTo>
                <a:lnTo>
                  <a:pt x="88367" y="775948"/>
                </a:lnTo>
                <a:lnTo>
                  <a:pt x="72041" y="818970"/>
                </a:lnTo>
                <a:lnTo>
                  <a:pt x="57287" y="862740"/>
                </a:lnTo>
                <a:lnTo>
                  <a:pt x="44141" y="907225"/>
                </a:lnTo>
                <a:lnTo>
                  <a:pt x="32636" y="952389"/>
                </a:lnTo>
                <a:lnTo>
                  <a:pt x="22807" y="998199"/>
                </a:lnTo>
                <a:lnTo>
                  <a:pt x="14688" y="1044621"/>
                </a:lnTo>
                <a:lnTo>
                  <a:pt x="8313" y="1091619"/>
                </a:lnTo>
                <a:lnTo>
                  <a:pt x="3717" y="1139159"/>
                </a:lnTo>
                <a:lnTo>
                  <a:pt x="935" y="1187208"/>
                </a:lnTo>
                <a:lnTo>
                  <a:pt x="0" y="1235731"/>
                </a:lnTo>
                <a:lnTo>
                  <a:pt x="935" y="1284254"/>
                </a:lnTo>
                <a:lnTo>
                  <a:pt x="3717" y="1332303"/>
                </a:lnTo>
                <a:lnTo>
                  <a:pt x="8313" y="1379843"/>
                </a:lnTo>
                <a:lnTo>
                  <a:pt x="14688" y="1426841"/>
                </a:lnTo>
                <a:lnTo>
                  <a:pt x="22807" y="1473262"/>
                </a:lnTo>
                <a:lnTo>
                  <a:pt x="32636" y="1519072"/>
                </a:lnTo>
                <a:lnTo>
                  <a:pt x="44141" y="1564237"/>
                </a:lnTo>
                <a:lnTo>
                  <a:pt x="57287" y="1608721"/>
                </a:lnTo>
                <a:lnTo>
                  <a:pt x="72041" y="1652492"/>
                </a:lnTo>
                <a:lnTo>
                  <a:pt x="88367" y="1695513"/>
                </a:lnTo>
                <a:lnTo>
                  <a:pt x="106232" y="1737752"/>
                </a:lnTo>
                <a:lnTo>
                  <a:pt x="125601" y="1779173"/>
                </a:lnTo>
                <a:lnTo>
                  <a:pt x="146439" y="1819743"/>
                </a:lnTo>
                <a:lnTo>
                  <a:pt x="168713" y="1859427"/>
                </a:lnTo>
                <a:lnTo>
                  <a:pt x="192388" y="1898191"/>
                </a:lnTo>
                <a:lnTo>
                  <a:pt x="217429" y="1936000"/>
                </a:lnTo>
                <a:lnTo>
                  <a:pt x="243803" y="1972820"/>
                </a:lnTo>
                <a:lnTo>
                  <a:pt x="271476" y="2008617"/>
                </a:lnTo>
                <a:lnTo>
                  <a:pt x="300411" y="2043356"/>
                </a:lnTo>
                <a:lnTo>
                  <a:pt x="330576" y="2077003"/>
                </a:lnTo>
                <a:lnTo>
                  <a:pt x="361936" y="2109524"/>
                </a:lnTo>
                <a:lnTo>
                  <a:pt x="394457" y="2140884"/>
                </a:lnTo>
                <a:lnTo>
                  <a:pt x="428104" y="2171049"/>
                </a:lnTo>
                <a:lnTo>
                  <a:pt x="462843" y="2199985"/>
                </a:lnTo>
                <a:lnTo>
                  <a:pt x="498640" y="2227657"/>
                </a:lnTo>
                <a:lnTo>
                  <a:pt x="535460" y="2254031"/>
                </a:lnTo>
                <a:lnTo>
                  <a:pt x="573269" y="2279073"/>
                </a:lnTo>
                <a:lnTo>
                  <a:pt x="612033" y="2302748"/>
                </a:lnTo>
                <a:lnTo>
                  <a:pt x="651717" y="2325022"/>
                </a:lnTo>
                <a:lnTo>
                  <a:pt x="692287" y="2345860"/>
                </a:lnTo>
                <a:lnTo>
                  <a:pt x="733708" y="2365229"/>
                </a:lnTo>
                <a:lnTo>
                  <a:pt x="775947" y="2383094"/>
                </a:lnTo>
                <a:lnTo>
                  <a:pt x="818969" y="2399420"/>
                </a:lnTo>
                <a:lnTo>
                  <a:pt x="862739" y="2414173"/>
                </a:lnTo>
                <a:lnTo>
                  <a:pt x="907224" y="2427320"/>
                </a:lnTo>
                <a:lnTo>
                  <a:pt x="952388" y="2438825"/>
                </a:lnTo>
                <a:lnTo>
                  <a:pt x="998198" y="2448654"/>
                </a:lnTo>
                <a:lnTo>
                  <a:pt x="1044619" y="2456773"/>
                </a:lnTo>
                <a:lnTo>
                  <a:pt x="1091618" y="2463148"/>
                </a:lnTo>
                <a:lnTo>
                  <a:pt x="1139158" y="2467744"/>
                </a:lnTo>
                <a:lnTo>
                  <a:pt x="1187207" y="2470526"/>
                </a:lnTo>
                <a:lnTo>
                  <a:pt x="1235730" y="2471461"/>
                </a:lnTo>
                <a:lnTo>
                  <a:pt x="1284253" y="2470526"/>
                </a:lnTo>
                <a:lnTo>
                  <a:pt x="1332301" y="2467744"/>
                </a:lnTo>
                <a:lnTo>
                  <a:pt x="1379842" y="2463148"/>
                </a:lnTo>
                <a:lnTo>
                  <a:pt x="1426840" y="2456773"/>
                </a:lnTo>
                <a:lnTo>
                  <a:pt x="1473262" y="2448654"/>
                </a:lnTo>
                <a:lnTo>
                  <a:pt x="1519072" y="2438825"/>
                </a:lnTo>
                <a:lnTo>
                  <a:pt x="1564236" y="2427320"/>
                </a:lnTo>
                <a:lnTo>
                  <a:pt x="1608721" y="2414173"/>
                </a:lnTo>
                <a:lnTo>
                  <a:pt x="1652491" y="2399420"/>
                </a:lnTo>
                <a:lnTo>
                  <a:pt x="1695513" y="2383094"/>
                </a:lnTo>
                <a:lnTo>
                  <a:pt x="1737751" y="2365229"/>
                </a:lnTo>
                <a:lnTo>
                  <a:pt x="1779173" y="2345860"/>
                </a:lnTo>
                <a:lnTo>
                  <a:pt x="1819743" y="2325022"/>
                </a:lnTo>
                <a:lnTo>
                  <a:pt x="1859427" y="2302748"/>
                </a:lnTo>
                <a:lnTo>
                  <a:pt x="1898191" y="2279073"/>
                </a:lnTo>
                <a:lnTo>
                  <a:pt x="1936000" y="2254031"/>
                </a:lnTo>
                <a:lnTo>
                  <a:pt x="1972820" y="2227657"/>
                </a:lnTo>
                <a:lnTo>
                  <a:pt x="2008617" y="2199985"/>
                </a:lnTo>
                <a:lnTo>
                  <a:pt x="2043356" y="2171049"/>
                </a:lnTo>
                <a:lnTo>
                  <a:pt x="2077003" y="2140884"/>
                </a:lnTo>
                <a:lnTo>
                  <a:pt x="2109524" y="2109524"/>
                </a:lnTo>
                <a:lnTo>
                  <a:pt x="2140884" y="2077003"/>
                </a:lnTo>
                <a:lnTo>
                  <a:pt x="2171049" y="2043356"/>
                </a:lnTo>
                <a:lnTo>
                  <a:pt x="2199985" y="2008617"/>
                </a:lnTo>
                <a:lnTo>
                  <a:pt x="2227657" y="1972820"/>
                </a:lnTo>
                <a:lnTo>
                  <a:pt x="2254031" y="1936000"/>
                </a:lnTo>
                <a:lnTo>
                  <a:pt x="2279073" y="1898191"/>
                </a:lnTo>
                <a:lnTo>
                  <a:pt x="2302748" y="1859427"/>
                </a:lnTo>
                <a:lnTo>
                  <a:pt x="2325022" y="1819743"/>
                </a:lnTo>
                <a:lnTo>
                  <a:pt x="2345860" y="1779173"/>
                </a:lnTo>
                <a:lnTo>
                  <a:pt x="2365229" y="1737752"/>
                </a:lnTo>
                <a:lnTo>
                  <a:pt x="2383094" y="1695513"/>
                </a:lnTo>
                <a:lnTo>
                  <a:pt x="2399420" y="1652492"/>
                </a:lnTo>
                <a:lnTo>
                  <a:pt x="2414173" y="1608721"/>
                </a:lnTo>
                <a:lnTo>
                  <a:pt x="2427320" y="1564237"/>
                </a:lnTo>
                <a:lnTo>
                  <a:pt x="2438825" y="1519072"/>
                </a:lnTo>
                <a:lnTo>
                  <a:pt x="2448654" y="1473262"/>
                </a:lnTo>
                <a:lnTo>
                  <a:pt x="2456773" y="1426841"/>
                </a:lnTo>
                <a:lnTo>
                  <a:pt x="2463148" y="1379843"/>
                </a:lnTo>
                <a:lnTo>
                  <a:pt x="2467744" y="1332303"/>
                </a:lnTo>
                <a:lnTo>
                  <a:pt x="2470526" y="1284254"/>
                </a:lnTo>
                <a:lnTo>
                  <a:pt x="2471461" y="1235731"/>
                </a:lnTo>
                <a:lnTo>
                  <a:pt x="2470526" y="1187208"/>
                </a:lnTo>
                <a:lnTo>
                  <a:pt x="2467744" y="1139159"/>
                </a:lnTo>
                <a:lnTo>
                  <a:pt x="2463148" y="1091619"/>
                </a:lnTo>
                <a:lnTo>
                  <a:pt x="2456773" y="1044621"/>
                </a:lnTo>
                <a:lnTo>
                  <a:pt x="2448654" y="998199"/>
                </a:lnTo>
                <a:lnTo>
                  <a:pt x="2438825" y="952389"/>
                </a:lnTo>
                <a:lnTo>
                  <a:pt x="2427320" y="907225"/>
                </a:lnTo>
                <a:lnTo>
                  <a:pt x="2414173" y="862740"/>
                </a:lnTo>
                <a:lnTo>
                  <a:pt x="2399420" y="818970"/>
                </a:lnTo>
                <a:lnTo>
                  <a:pt x="2383094" y="775948"/>
                </a:lnTo>
                <a:lnTo>
                  <a:pt x="2365229" y="733709"/>
                </a:lnTo>
                <a:lnTo>
                  <a:pt x="2345860" y="692288"/>
                </a:lnTo>
                <a:lnTo>
                  <a:pt x="2325022" y="651718"/>
                </a:lnTo>
                <a:lnTo>
                  <a:pt x="2302748" y="612034"/>
                </a:lnTo>
                <a:lnTo>
                  <a:pt x="2279073" y="573270"/>
                </a:lnTo>
                <a:lnTo>
                  <a:pt x="2254031" y="535461"/>
                </a:lnTo>
                <a:lnTo>
                  <a:pt x="2227657" y="498641"/>
                </a:lnTo>
                <a:lnTo>
                  <a:pt x="2199985" y="462844"/>
                </a:lnTo>
                <a:lnTo>
                  <a:pt x="2171049" y="428105"/>
                </a:lnTo>
                <a:lnTo>
                  <a:pt x="2140884" y="394458"/>
                </a:lnTo>
                <a:lnTo>
                  <a:pt x="2109524" y="361937"/>
                </a:lnTo>
                <a:lnTo>
                  <a:pt x="2077003" y="330577"/>
                </a:lnTo>
                <a:lnTo>
                  <a:pt x="2043356" y="300412"/>
                </a:lnTo>
                <a:lnTo>
                  <a:pt x="2008617" y="271476"/>
                </a:lnTo>
                <a:lnTo>
                  <a:pt x="1972820" y="243804"/>
                </a:lnTo>
                <a:lnTo>
                  <a:pt x="1936000" y="217430"/>
                </a:lnTo>
                <a:lnTo>
                  <a:pt x="1898191" y="192388"/>
                </a:lnTo>
                <a:lnTo>
                  <a:pt x="1859427" y="168713"/>
                </a:lnTo>
                <a:lnTo>
                  <a:pt x="1819743" y="146439"/>
                </a:lnTo>
                <a:lnTo>
                  <a:pt x="1779173" y="125601"/>
                </a:lnTo>
                <a:lnTo>
                  <a:pt x="1737751" y="106232"/>
                </a:lnTo>
                <a:lnTo>
                  <a:pt x="1695513" y="88367"/>
                </a:lnTo>
                <a:lnTo>
                  <a:pt x="1652491" y="72041"/>
                </a:lnTo>
                <a:lnTo>
                  <a:pt x="1608721" y="57287"/>
                </a:lnTo>
                <a:lnTo>
                  <a:pt x="1564236" y="44141"/>
                </a:lnTo>
                <a:lnTo>
                  <a:pt x="1519072" y="32636"/>
                </a:lnTo>
                <a:lnTo>
                  <a:pt x="1473262" y="22807"/>
                </a:lnTo>
                <a:lnTo>
                  <a:pt x="1426840" y="14688"/>
                </a:lnTo>
                <a:lnTo>
                  <a:pt x="1379842" y="8313"/>
                </a:lnTo>
                <a:lnTo>
                  <a:pt x="1332301" y="3717"/>
                </a:lnTo>
                <a:lnTo>
                  <a:pt x="1284253" y="935"/>
                </a:lnTo>
                <a:lnTo>
                  <a:pt x="1235730" y="0"/>
                </a:lnTo>
                <a:close/>
              </a:path>
            </a:pathLst>
          </a:custGeom>
          <a:solidFill>
            <a:srgbClr val="4446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76784" y="1115567"/>
            <a:ext cx="3407664" cy="34107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45258" y="1584689"/>
            <a:ext cx="2472055" cy="2472055"/>
          </a:xfrm>
          <a:custGeom>
            <a:avLst/>
            <a:gdLst/>
            <a:ahLst/>
            <a:cxnLst/>
            <a:rect l="l" t="t" r="r" b="b"/>
            <a:pathLst>
              <a:path w="2472055" h="2472054">
                <a:moveTo>
                  <a:pt x="1235730" y="0"/>
                </a:moveTo>
                <a:lnTo>
                  <a:pt x="1187207" y="935"/>
                </a:lnTo>
                <a:lnTo>
                  <a:pt x="1139158" y="3717"/>
                </a:lnTo>
                <a:lnTo>
                  <a:pt x="1091617" y="8313"/>
                </a:lnTo>
                <a:lnTo>
                  <a:pt x="1044619" y="14688"/>
                </a:lnTo>
                <a:lnTo>
                  <a:pt x="998198" y="22807"/>
                </a:lnTo>
                <a:lnTo>
                  <a:pt x="952388" y="32636"/>
                </a:lnTo>
                <a:lnTo>
                  <a:pt x="907224" y="44141"/>
                </a:lnTo>
                <a:lnTo>
                  <a:pt x="862739" y="57287"/>
                </a:lnTo>
                <a:lnTo>
                  <a:pt x="818969" y="72041"/>
                </a:lnTo>
                <a:lnTo>
                  <a:pt x="775947" y="88367"/>
                </a:lnTo>
                <a:lnTo>
                  <a:pt x="733708" y="106232"/>
                </a:lnTo>
                <a:lnTo>
                  <a:pt x="692287" y="125601"/>
                </a:lnTo>
                <a:lnTo>
                  <a:pt x="651717" y="146439"/>
                </a:lnTo>
                <a:lnTo>
                  <a:pt x="612033" y="168713"/>
                </a:lnTo>
                <a:lnTo>
                  <a:pt x="573269" y="192388"/>
                </a:lnTo>
                <a:lnTo>
                  <a:pt x="535460" y="217430"/>
                </a:lnTo>
                <a:lnTo>
                  <a:pt x="498640" y="243804"/>
                </a:lnTo>
                <a:lnTo>
                  <a:pt x="462843" y="271476"/>
                </a:lnTo>
                <a:lnTo>
                  <a:pt x="428104" y="300412"/>
                </a:lnTo>
                <a:lnTo>
                  <a:pt x="394457" y="330577"/>
                </a:lnTo>
                <a:lnTo>
                  <a:pt x="361936" y="361937"/>
                </a:lnTo>
                <a:lnTo>
                  <a:pt x="330576" y="394458"/>
                </a:lnTo>
                <a:lnTo>
                  <a:pt x="300411" y="428105"/>
                </a:lnTo>
                <a:lnTo>
                  <a:pt x="271476" y="462844"/>
                </a:lnTo>
                <a:lnTo>
                  <a:pt x="243803" y="498641"/>
                </a:lnTo>
                <a:lnTo>
                  <a:pt x="217429" y="535461"/>
                </a:lnTo>
                <a:lnTo>
                  <a:pt x="192388" y="573270"/>
                </a:lnTo>
                <a:lnTo>
                  <a:pt x="168713" y="612034"/>
                </a:lnTo>
                <a:lnTo>
                  <a:pt x="146439" y="651718"/>
                </a:lnTo>
                <a:lnTo>
                  <a:pt x="125601" y="692288"/>
                </a:lnTo>
                <a:lnTo>
                  <a:pt x="106232" y="733709"/>
                </a:lnTo>
                <a:lnTo>
                  <a:pt x="88367" y="775948"/>
                </a:lnTo>
                <a:lnTo>
                  <a:pt x="72041" y="818970"/>
                </a:lnTo>
                <a:lnTo>
                  <a:pt x="57287" y="862740"/>
                </a:lnTo>
                <a:lnTo>
                  <a:pt x="44141" y="907225"/>
                </a:lnTo>
                <a:lnTo>
                  <a:pt x="32636" y="952389"/>
                </a:lnTo>
                <a:lnTo>
                  <a:pt x="22807" y="998199"/>
                </a:lnTo>
                <a:lnTo>
                  <a:pt x="14688" y="1044621"/>
                </a:lnTo>
                <a:lnTo>
                  <a:pt x="8313" y="1091619"/>
                </a:lnTo>
                <a:lnTo>
                  <a:pt x="3717" y="1139159"/>
                </a:lnTo>
                <a:lnTo>
                  <a:pt x="935" y="1187208"/>
                </a:lnTo>
                <a:lnTo>
                  <a:pt x="0" y="1235731"/>
                </a:lnTo>
                <a:lnTo>
                  <a:pt x="935" y="1284254"/>
                </a:lnTo>
                <a:lnTo>
                  <a:pt x="3717" y="1332303"/>
                </a:lnTo>
                <a:lnTo>
                  <a:pt x="8313" y="1379843"/>
                </a:lnTo>
                <a:lnTo>
                  <a:pt x="14688" y="1426841"/>
                </a:lnTo>
                <a:lnTo>
                  <a:pt x="22807" y="1473262"/>
                </a:lnTo>
                <a:lnTo>
                  <a:pt x="32636" y="1519072"/>
                </a:lnTo>
                <a:lnTo>
                  <a:pt x="44141" y="1564237"/>
                </a:lnTo>
                <a:lnTo>
                  <a:pt x="57287" y="1608721"/>
                </a:lnTo>
                <a:lnTo>
                  <a:pt x="72041" y="1652492"/>
                </a:lnTo>
                <a:lnTo>
                  <a:pt x="88367" y="1695513"/>
                </a:lnTo>
                <a:lnTo>
                  <a:pt x="106232" y="1737752"/>
                </a:lnTo>
                <a:lnTo>
                  <a:pt x="125601" y="1779173"/>
                </a:lnTo>
                <a:lnTo>
                  <a:pt x="146439" y="1819743"/>
                </a:lnTo>
                <a:lnTo>
                  <a:pt x="168713" y="1859427"/>
                </a:lnTo>
                <a:lnTo>
                  <a:pt x="192388" y="1898191"/>
                </a:lnTo>
                <a:lnTo>
                  <a:pt x="217429" y="1936000"/>
                </a:lnTo>
                <a:lnTo>
                  <a:pt x="243803" y="1972820"/>
                </a:lnTo>
                <a:lnTo>
                  <a:pt x="271476" y="2008617"/>
                </a:lnTo>
                <a:lnTo>
                  <a:pt x="300411" y="2043356"/>
                </a:lnTo>
                <a:lnTo>
                  <a:pt x="330576" y="2077003"/>
                </a:lnTo>
                <a:lnTo>
                  <a:pt x="361936" y="2109524"/>
                </a:lnTo>
                <a:lnTo>
                  <a:pt x="394457" y="2140884"/>
                </a:lnTo>
                <a:lnTo>
                  <a:pt x="428104" y="2171049"/>
                </a:lnTo>
                <a:lnTo>
                  <a:pt x="462843" y="2199985"/>
                </a:lnTo>
                <a:lnTo>
                  <a:pt x="498640" y="2227657"/>
                </a:lnTo>
                <a:lnTo>
                  <a:pt x="535460" y="2254031"/>
                </a:lnTo>
                <a:lnTo>
                  <a:pt x="573269" y="2279073"/>
                </a:lnTo>
                <a:lnTo>
                  <a:pt x="612033" y="2302748"/>
                </a:lnTo>
                <a:lnTo>
                  <a:pt x="651717" y="2325022"/>
                </a:lnTo>
                <a:lnTo>
                  <a:pt x="692287" y="2345860"/>
                </a:lnTo>
                <a:lnTo>
                  <a:pt x="733708" y="2365229"/>
                </a:lnTo>
                <a:lnTo>
                  <a:pt x="775947" y="2383094"/>
                </a:lnTo>
                <a:lnTo>
                  <a:pt x="818969" y="2399420"/>
                </a:lnTo>
                <a:lnTo>
                  <a:pt x="862739" y="2414173"/>
                </a:lnTo>
                <a:lnTo>
                  <a:pt x="907224" y="2427320"/>
                </a:lnTo>
                <a:lnTo>
                  <a:pt x="952388" y="2438825"/>
                </a:lnTo>
                <a:lnTo>
                  <a:pt x="998198" y="2448654"/>
                </a:lnTo>
                <a:lnTo>
                  <a:pt x="1044619" y="2456773"/>
                </a:lnTo>
                <a:lnTo>
                  <a:pt x="1091617" y="2463148"/>
                </a:lnTo>
                <a:lnTo>
                  <a:pt x="1139158" y="2467744"/>
                </a:lnTo>
                <a:lnTo>
                  <a:pt x="1187207" y="2470526"/>
                </a:lnTo>
                <a:lnTo>
                  <a:pt x="1235730" y="2471461"/>
                </a:lnTo>
                <a:lnTo>
                  <a:pt x="1284252" y="2470526"/>
                </a:lnTo>
                <a:lnTo>
                  <a:pt x="1332301" y="2467744"/>
                </a:lnTo>
                <a:lnTo>
                  <a:pt x="1379842" y="2463148"/>
                </a:lnTo>
                <a:lnTo>
                  <a:pt x="1426840" y="2456773"/>
                </a:lnTo>
                <a:lnTo>
                  <a:pt x="1473261" y="2448654"/>
                </a:lnTo>
                <a:lnTo>
                  <a:pt x="1519071" y="2438825"/>
                </a:lnTo>
                <a:lnTo>
                  <a:pt x="1564236" y="2427320"/>
                </a:lnTo>
                <a:lnTo>
                  <a:pt x="1608720" y="2414173"/>
                </a:lnTo>
                <a:lnTo>
                  <a:pt x="1652491" y="2399420"/>
                </a:lnTo>
                <a:lnTo>
                  <a:pt x="1695512" y="2383094"/>
                </a:lnTo>
                <a:lnTo>
                  <a:pt x="1737751" y="2365229"/>
                </a:lnTo>
                <a:lnTo>
                  <a:pt x="1779173" y="2345860"/>
                </a:lnTo>
                <a:lnTo>
                  <a:pt x="1819742" y="2325022"/>
                </a:lnTo>
                <a:lnTo>
                  <a:pt x="1859426" y="2302748"/>
                </a:lnTo>
                <a:lnTo>
                  <a:pt x="1898190" y="2279073"/>
                </a:lnTo>
                <a:lnTo>
                  <a:pt x="1935999" y="2254031"/>
                </a:lnTo>
                <a:lnTo>
                  <a:pt x="1972819" y="2227657"/>
                </a:lnTo>
                <a:lnTo>
                  <a:pt x="2008616" y="2199985"/>
                </a:lnTo>
                <a:lnTo>
                  <a:pt x="2043355" y="2171049"/>
                </a:lnTo>
                <a:lnTo>
                  <a:pt x="2077002" y="2140884"/>
                </a:lnTo>
                <a:lnTo>
                  <a:pt x="2109523" y="2109524"/>
                </a:lnTo>
                <a:lnTo>
                  <a:pt x="2140883" y="2077003"/>
                </a:lnTo>
                <a:lnTo>
                  <a:pt x="2171048" y="2043356"/>
                </a:lnTo>
                <a:lnTo>
                  <a:pt x="2199984" y="2008617"/>
                </a:lnTo>
                <a:lnTo>
                  <a:pt x="2227656" y="1972820"/>
                </a:lnTo>
                <a:lnTo>
                  <a:pt x="2254030" y="1936000"/>
                </a:lnTo>
                <a:lnTo>
                  <a:pt x="2279072" y="1898191"/>
                </a:lnTo>
                <a:lnTo>
                  <a:pt x="2302747" y="1859427"/>
                </a:lnTo>
                <a:lnTo>
                  <a:pt x="2325020" y="1819743"/>
                </a:lnTo>
                <a:lnTo>
                  <a:pt x="2345859" y="1779173"/>
                </a:lnTo>
                <a:lnTo>
                  <a:pt x="2365228" y="1737752"/>
                </a:lnTo>
                <a:lnTo>
                  <a:pt x="2383092" y="1695513"/>
                </a:lnTo>
                <a:lnTo>
                  <a:pt x="2399419" y="1652492"/>
                </a:lnTo>
                <a:lnTo>
                  <a:pt x="2414172" y="1608721"/>
                </a:lnTo>
                <a:lnTo>
                  <a:pt x="2427318" y="1564237"/>
                </a:lnTo>
                <a:lnTo>
                  <a:pt x="2438823" y="1519072"/>
                </a:lnTo>
                <a:lnTo>
                  <a:pt x="2448653" y="1473262"/>
                </a:lnTo>
                <a:lnTo>
                  <a:pt x="2456772" y="1426841"/>
                </a:lnTo>
                <a:lnTo>
                  <a:pt x="2463146" y="1379843"/>
                </a:lnTo>
                <a:lnTo>
                  <a:pt x="2467742" y="1332303"/>
                </a:lnTo>
                <a:lnTo>
                  <a:pt x="2470525" y="1284254"/>
                </a:lnTo>
                <a:lnTo>
                  <a:pt x="2471460" y="1235731"/>
                </a:lnTo>
                <a:lnTo>
                  <a:pt x="2470525" y="1187208"/>
                </a:lnTo>
                <a:lnTo>
                  <a:pt x="2467742" y="1139159"/>
                </a:lnTo>
                <a:lnTo>
                  <a:pt x="2463146" y="1091619"/>
                </a:lnTo>
                <a:lnTo>
                  <a:pt x="2456772" y="1044621"/>
                </a:lnTo>
                <a:lnTo>
                  <a:pt x="2448653" y="998199"/>
                </a:lnTo>
                <a:lnTo>
                  <a:pt x="2438823" y="952389"/>
                </a:lnTo>
                <a:lnTo>
                  <a:pt x="2427318" y="907225"/>
                </a:lnTo>
                <a:lnTo>
                  <a:pt x="2414172" y="862740"/>
                </a:lnTo>
                <a:lnTo>
                  <a:pt x="2399419" y="818970"/>
                </a:lnTo>
                <a:lnTo>
                  <a:pt x="2383092" y="775948"/>
                </a:lnTo>
                <a:lnTo>
                  <a:pt x="2365228" y="733709"/>
                </a:lnTo>
                <a:lnTo>
                  <a:pt x="2345859" y="692288"/>
                </a:lnTo>
                <a:lnTo>
                  <a:pt x="2325020" y="651718"/>
                </a:lnTo>
                <a:lnTo>
                  <a:pt x="2302747" y="612034"/>
                </a:lnTo>
                <a:lnTo>
                  <a:pt x="2279072" y="573270"/>
                </a:lnTo>
                <a:lnTo>
                  <a:pt x="2254030" y="535461"/>
                </a:lnTo>
                <a:lnTo>
                  <a:pt x="2227656" y="498641"/>
                </a:lnTo>
                <a:lnTo>
                  <a:pt x="2199984" y="462844"/>
                </a:lnTo>
                <a:lnTo>
                  <a:pt x="2171048" y="428105"/>
                </a:lnTo>
                <a:lnTo>
                  <a:pt x="2140883" y="394458"/>
                </a:lnTo>
                <a:lnTo>
                  <a:pt x="2109523" y="361937"/>
                </a:lnTo>
                <a:lnTo>
                  <a:pt x="2077002" y="330577"/>
                </a:lnTo>
                <a:lnTo>
                  <a:pt x="2043355" y="300412"/>
                </a:lnTo>
                <a:lnTo>
                  <a:pt x="2008616" y="271476"/>
                </a:lnTo>
                <a:lnTo>
                  <a:pt x="1972819" y="243804"/>
                </a:lnTo>
                <a:lnTo>
                  <a:pt x="1935999" y="217430"/>
                </a:lnTo>
                <a:lnTo>
                  <a:pt x="1898190" y="192388"/>
                </a:lnTo>
                <a:lnTo>
                  <a:pt x="1859426" y="168713"/>
                </a:lnTo>
                <a:lnTo>
                  <a:pt x="1819742" y="146439"/>
                </a:lnTo>
                <a:lnTo>
                  <a:pt x="1779173" y="125601"/>
                </a:lnTo>
                <a:lnTo>
                  <a:pt x="1737751" y="106232"/>
                </a:lnTo>
                <a:lnTo>
                  <a:pt x="1695512" y="88367"/>
                </a:lnTo>
                <a:lnTo>
                  <a:pt x="1652491" y="72041"/>
                </a:lnTo>
                <a:lnTo>
                  <a:pt x="1608720" y="57287"/>
                </a:lnTo>
                <a:lnTo>
                  <a:pt x="1564236" y="44141"/>
                </a:lnTo>
                <a:lnTo>
                  <a:pt x="1519071" y="32636"/>
                </a:lnTo>
                <a:lnTo>
                  <a:pt x="1473261" y="22807"/>
                </a:lnTo>
                <a:lnTo>
                  <a:pt x="1426840" y="14688"/>
                </a:lnTo>
                <a:lnTo>
                  <a:pt x="1379842" y="8313"/>
                </a:lnTo>
                <a:lnTo>
                  <a:pt x="1332301" y="3717"/>
                </a:lnTo>
                <a:lnTo>
                  <a:pt x="1284252" y="935"/>
                </a:lnTo>
                <a:lnTo>
                  <a:pt x="1235730" y="0"/>
                </a:lnTo>
                <a:close/>
              </a:path>
            </a:pathLst>
          </a:custGeom>
          <a:solidFill>
            <a:srgbClr val="4446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160520" y="2167127"/>
            <a:ext cx="822960" cy="53035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195254" y="3018027"/>
            <a:ext cx="1364615" cy="51054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indent="344170">
              <a:lnSpc>
                <a:spcPts val="1900"/>
              </a:lnSpc>
              <a:spcBef>
                <a:spcPts val="180"/>
              </a:spcBef>
            </a:pPr>
            <a:r>
              <a:rPr sz="1600" b="1" spc="-5" dirty="0">
                <a:solidFill>
                  <a:srgbClr val="FFFFFF"/>
                </a:solidFill>
                <a:latin typeface="Verdana"/>
                <a:cs typeface="Verdana"/>
              </a:rPr>
              <a:t>Rapid  </a:t>
            </a:r>
            <a:r>
              <a:rPr sz="1600" b="1" spc="0" dirty="0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sz="1600" b="1" dirty="0">
                <a:solidFill>
                  <a:srgbClr val="FFFFFF"/>
                </a:solidFill>
                <a:latin typeface="Verdana"/>
                <a:cs typeface="Verdana"/>
              </a:rPr>
              <a:t>ro</a:t>
            </a:r>
            <a:r>
              <a:rPr sz="1600" b="1" spc="-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600" b="1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600" b="1" spc="-5" dirty="0">
                <a:solidFill>
                  <a:srgbClr val="FFFFFF"/>
                </a:solidFill>
                <a:latin typeface="Verdana"/>
                <a:cs typeface="Verdana"/>
              </a:rPr>
              <a:t>ty</a:t>
            </a:r>
            <a:r>
              <a:rPr sz="1600" b="1" spc="0" dirty="0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sz="1600" b="1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600" b="1" spc="-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600" b="1" dirty="0">
                <a:solidFill>
                  <a:srgbClr val="FFFFFF"/>
                </a:solidFill>
                <a:latin typeface="Verdana"/>
                <a:cs typeface="Verdana"/>
              </a:rPr>
              <a:t>g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747473" y="3018027"/>
            <a:ext cx="1018540" cy="51054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indent="41910">
              <a:lnSpc>
                <a:spcPts val="1900"/>
              </a:lnSpc>
              <a:spcBef>
                <a:spcPts val="180"/>
              </a:spcBef>
            </a:pPr>
            <a:r>
              <a:rPr sz="1600" b="1" spc="-5" dirty="0">
                <a:solidFill>
                  <a:srgbClr val="FFFFFF"/>
                </a:solidFill>
                <a:latin typeface="Verdana"/>
                <a:cs typeface="Verdana"/>
              </a:rPr>
              <a:t>Journey  </a:t>
            </a:r>
            <a:r>
              <a:rPr sz="1600" b="1" spc="-10" dirty="0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sz="1600" b="1" spc="0" dirty="0">
                <a:solidFill>
                  <a:srgbClr val="FFFFFF"/>
                </a:solidFill>
                <a:latin typeface="Verdana"/>
                <a:cs typeface="Verdana"/>
              </a:rPr>
              <a:t>app</a:t>
            </a:r>
            <a:r>
              <a:rPr sz="1600" b="1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600" b="1" spc="-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600" b="1" dirty="0">
                <a:solidFill>
                  <a:srgbClr val="FFFFFF"/>
                </a:solidFill>
                <a:latin typeface="Verdana"/>
                <a:cs typeface="Verdana"/>
              </a:rPr>
              <a:t>g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076015" y="3018027"/>
            <a:ext cx="963930" cy="51054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indent="5080">
              <a:lnSpc>
                <a:spcPts val="1900"/>
              </a:lnSpc>
              <a:spcBef>
                <a:spcPts val="180"/>
              </a:spcBef>
            </a:pPr>
            <a:r>
              <a:rPr sz="1600" b="1" dirty="0">
                <a:solidFill>
                  <a:srgbClr val="FFFFFF"/>
                </a:solidFill>
                <a:latin typeface="Verdana"/>
                <a:cs typeface="Verdana"/>
              </a:rPr>
              <a:t>Pe</a:t>
            </a:r>
            <a:r>
              <a:rPr sz="1600" b="1" spc="0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1600" b="1" dirty="0">
                <a:solidFill>
                  <a:srgbClr val="FFFFFF"/>
                </a:solidFill>
                <a:latin typeface="Verdana"/>
                <a:cs typeface="Verdana"/>
              </a:rPr>
              <a:t>so</a:t>
            </a:r>
            <a:r>
              <a:rPr sz="1600" b="1" spc="-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600" b="1" dirty="0">
                <a:solidFill>
                  <a:srgbClr val="FFFFFF"/>
                </a:solidFill>
                <a:latin typeface="Verdana"/>
                <a:cs typeface="Verdana"/>
              </a:rPr>
              <a:t>a  </a:t>
            </a:r>
            <a:r>
              <a:rPr sz="1600" b="1" spc="-5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1600" b="1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1600" b="1" spc="-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600" b="1" spc="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600" b="1" spc="-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600" b="1" dirty="0">
                <a:solidFill>
                  <a:srgbClr val="FFFFFF"/>
                </a:solidFill>
                <a:latin typeface="Verdana"/>
                <a:cs typeface="Verdana"/>
              </a:rPr>
              <a:t>ion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888480" y="2093976"/>
            <a:ext cx="734568" cy="73456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04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Experience </a:t>
            </a:r>
            <a:r>
              <a:rPr spc="-5" dirty="0"/>
              <a:t>strategy</a:t>
            </a:r>
            <a:r>
              <a:rPr spc="-40" dirty="0"/>
              <a:t> </a:t>
            </a:r>
            <a:r>
              <a:rPr spc="-5" dirty="0"/>
              <a:t>offerings</a:t>
            </a:r>
          </a:p>
        </p:txBody>
      </p:sp>
      <p:sp>
        <p:nvSpPr>
          <p:cNvPr id="15" name="object 15"/>
          <p:cNvSpPr/>
          <p:nvPr/>
        </p:nvSpPr>
        <p:spPr>
          <a:xfrm>
            <a:off x="0" y="1399032"/>
            <a:ext cx="838200" cy="278587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0" y="1847537"/>
            <a:ext cx="440055" cy="1888489"/>
          </a:xfrm>
          <a:custGeom>
            <a:avLst/>
            <a:gdLst/>
            <a:ahLst/>
            <a:cxnLst/>
            <a:rect l="l" t="t" r="r" b="b"/>
            <a:pathLst>
              <a:path w="440055" h="1888489">
                <a:moveTo>
                  <a:pt x="0" y="0"/>
                </a:moveTo>
                <a:lnTo>
                  <a:pt x="0" y="1888427"/>
                </a:lnTo>
                <a:lnTo>
                  <a:pt x="12808" y="1878609"/>
                </a:lnTo>
                <a:lnTo>
                  <a:pt x="47875" y="1847048"/>
                </a:lnTo>
                <a:lnTo>
                  <a:pt x="81712" y="1814188"/>
                </a:lnTo>
                <a:lnTo>
                  <a:pt x="114278" y="1780066"/>
                </a:lnTo>
                <a:lnTo>
                  <a:pt x="145536" y="1744724"/>
                </a:lnTo>
                <a:lnTo>
                  <a:pt x="175447" y="1708198"/>
                </a:lnTo>
                <a:lnTo>
                  <a:pt x="203970" y="1670530"/>
                </a:lnTo>
                <a:lnTo>
                  <a:pt x="231068" y="1631757"/>
                </a:lnTo>
                <a:lnTo>
                  <a:pt x="256700" y="1591918"/>
                </a:lnTo>
                <a:lnTo>
                  <a:pt x="280829" y="1551054"/>
                </a:lnTo>
                <a:lnTo>
                  <a:pt x="303414" y="1509202"/>
                </a:lnTo>
                <a:lnTo>
                  <a:pt x="324417" y="1466403"/>
                </a:lnTo>
                <a:lnTo>
                  <a:pt x="343799" y="1422694"/>
                </a:lnTo>
                <a:lnTo>
                  <a:pt x="361520" y="1378116"/>
                </a:lnTo>
                <a:lnTo>
                  <a:pt x="377542" y="1332706"/>
                </a:lnTo>
                <a:lnTo>
                  <a:pt x="391825" y="1286506"/>
                </a:lnTo>
                <a:lnTo>
                  <a:pt x="404331" y="1239552"/>
                </a:lnTo>
                <a:lnTo>
                  <a:pt x="415020" y="1191885"/>
                </a:lnTo>
                <a:lnTo>
                  <a:pt x="423853" y="1143543"/>
                </a:lnTo>
                <a:lnTo>
                  <a:pt x="430791" y="1094566"/>
                </a:lnTo>
                <a:lnTo>
                  <a:pt x="435795" y="1044993"/>
                </a:lnTo>
                <a:lnTo>
                  <a:pt x="438826" y="994863"/>
                </a:lnTo>
                <a:lnTo>
                  <a:pt x="439845" y="944214"/>
                </a:lnTo>
                <a:lnTo>
                  <a:pt x="438826" y="893565"/>
                </a:lnTo>
                <a:lnTo>
                  <a:pt x="435795" y="843434"/>
                </a:lnTo>
                <a:lnTo>
                  <a:pt x="430791" y="793861"/>
                </a:lnTo>
                <a:lnTo>
                  <a:pt x="423853" y="744884"/>
                </a:lnTo>
                <a:lnTo>
                  <a:pt x="415020" y="696542"/>
                </a:lnTo>
                <a:lnTo>
                  <a:pt x="404331" y="648875"/>
                </a:lnTo>
                <a:lnTo>
                  <a:pt x="391825" y="601921"/>
                </a:lnTo>
                <a:lnTo>
                  <a:pt x="377542" y="555720"/>
                </a:lnTo>
                <a:lnTo>
                  <a:pt x="361520" y="510311"/>
                </a:lnTo>
                <a:lnTo>
                  <a:pt x="343799" y="465732"/>
                </a:lnTo>
                <a:lnTo>
                  <a:pt x="324417" y="422024"/>
                </a:lnTo>
                <a:lnTo>
                  <a:pt x="303414" y="379224"/>
                </a:lnTo>
                <a:lnTo>
                  <a:pt x="280829" y="337372"/>
                </a:lnTo>
                <a:lnTo>
                  <a:pt x="256700" y="296508"/>
                </a:lnTo>
                <a:lnTo>
                  <a:pt x="231068" y="256670"/>
                </a:lnTo>
                <a:lnTo>
                  <a:pt x="203970" y="217897"/>
                </a:lnTo>
                <a:lnTo>
                  <a:pt x="175447" y="180228"/>
                </a:lnTo>
                <a:lnTo>
                  <a:pt x="145536" y="143703"/>
                </a:lnTo>
                <a:lnTo>
                  <a:pt x="114278" y="108361"/>
                </a:lnTo>
                <a:lnTo>
                  <a:pt x="81712" y="74240"/>
                </a:lnTo>
                <a:lnTo>
                  <a:pt x="47875" y="41380"/>
                </a:lnTo>
                <a:lnTo>
                  <a:pt x="12808" y="9819"/>
                </a:lnTo>
                <a:lnTo>
                  <a:pt x="0" y="0"/>
                </a:lnTo>
                <a:close/>
              </a:path>
            </a:pathLst>
          </a:custGeom>
          <a:solidFill>
            <a:srgbClr val="4446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308847" y="1399032"/>
            <a:ext cx="835151" cy="278587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707260" y="1849920"/>
            <a:ext cx="436880" cy="1884045"/>
          </a:xfrm>
          <a:custGeom>
            <a:avLst/>
            <a:gdLst/>
            <a:ahLst/>
            <a:cxnLst/>
            <a:rect l="l" t="t" r="r" b="b"/>
            <a:pathLst>
              <a:path w="436879" h="1884045">
                <a:moveTo>
                  <a:pt x="436739" y="0"/>
                </a:moveTo>
                <a:lnTo>
                  <a:pt x="391970" y="38997"/>
                </a:lnTo>
                <a:lnTo>
                  <a:pt x="358134" y="71858"/>
                </a:lnTo>
                <a:lnTo>
                  <a:pt x="325567" y="105979"/>
                </a:lnTo>
                <a:lnTo>
                  <a:pt x="294309" y="141322"/>
                </a:lnTo>
                <a:lnTo>
                  <a:pt x="264399" y="177847"/>
                </a:lnTo>
                <a:lnTo>
                  <a:pt x="235875" y="215515"/>
                </a:lnTo>
                <a:lnTo>
                  <a:pt x="208778" y="254288"/>
                </a:lnTo>
                <a:lnTo>
                  <a:pt x="183145" y="294127"/>
                </a:lnTo>
                <a:lnTo>
                  <a:pt x="159017" y="334991"/>
                </a:lnTo>
                <a:lnTo>
                  <a:pt x="136431" y="376843"/>
                </a:lnTo>
                <a:lnTo>
                  <a:pt x="115428" y="419643"/>
                </a:lnTo>
                <a:lnTo>
                  <a:pt x="96047" y="463351"/>
                </a:lnTo>
                <a:lnTo>
                  <a:pt x="78325" y="507930"/>
                </a:lnTo>
                <a:lnTo>
                  <a:pt x="62303" y="553339"/>
                </a:lnTo>
                <a:lnTo>
                  <a:pt x="48020" y="599540"/>
                </a:lnTo>
                <a:lnTo>
                  <a:pt x="35514" y="646493"/>
                </a:lnTo>
                <a:lnTo>
                  <a:pt x="24825" y="694161"/>
                </a:lnTo>
                <a:lnTo>
                  <a:pt x="15992" y="742502"/>
                </a:lnTo>
                <a:lnTo>
                  <a:pt x="9054" y="791479"/>
                </a:lnTo>
                <a:lnTo>
                  <a:pt x="4050" y="841053"/>
                </a:lnTo>
                <a:lnTo>
                  <a:pt x="1019" y="891183"/>
                </a:lnTo>
                <a:lnTo>
                  <a:pt x="0" y="941832"/>
                </a:lnTo>
                <a:lnTo>
                  <a:pt x="1019" y="992481"/>
                </a:lnTo>
                <a:lnTo>
                  <a:pt x="4050" y="1042611"/>
                </a:lnTo>
                <a:lnTo>
                  <a:pt x="9054" y="1092185"/>
                </a:lnTo>
                <a:lnTo>
                  <a:pt x="15992" y="1141162"/>
                </a:lnTo>
                <a:lnTo>
                  <a:pt x="24825" y="1189504"/>
                </a:lnTo>
                <a:lnTo>
                  <a:pt x="35514" y="1237171"/>
                </a:lnTo>
                <a:lnTo>
                  <a:pt x="48020" y="1284125"/>
                </a:lnTo>
                <a:lnTo>
                  <a:pt x="62303" y="1330325"/>
                </a:lnTo>
                <a:lnTo>
                  <a:pt x="78325" y="1375735"/>
                </a:lnTo>
                <a:lnTo>
                  <a:pt x="96047" y="1420313"/>
                </a:lnTo>
                <a:lnTo>
                  <a:pt x="115428" y="1464022"/>
                </a:lnTo>
                <a:lnTo>
                  <a:pt x="136431" y="1506821"/>
                </a:lnTo>
                <a:lnTo>
                  <a:pt x="159017" y="1548673"/>
                </a:lnTo>
                <a:lnTo>
                  <a:pt x="183145" y="1589537"/>
                </a:lnTo>
                <a:lnTo>
                  <a:pt x="208778" y="1629375"/>
                </a:lnTo>
                <a:lnTo>
                  <a:pt x="235875" y="1668148"/>
                </a:lnTo>
                <a:lnTo>
                  <a:pt x="264399" y="1705817"/>
                </a:lnTo>
                <a:lnTo>
                  <a:pt x="294309" y="1742342"/>
                </a:lnTo>
                <a:lnTo>
                  <a:pt x="325567" y="1777685"/>
                </a:lnTo>
                <a:lnTo>
                  <a:pt x="358134" y="1811806"/>
                </a:lnTo>
                <a:lnTo>
                  <a:pt x="391970" y="1844666"/>
                </a:lnTo>
                <a:lnTo>
                  <a:pt x="427037" y="1876227"/>
                </a:lnTo>
                <a:lnTo>
                  <a:pt x="436739" y="1883663"/>
                </a:lnTo>
                <a:lnTo>
                  <a:pt x="436739" y="0"/>
                </a:lnTo>
                <a:close/>
              </a:path>
            </a:pathLst>
          </a:custGeom>
          <a:solidFill>
            <a:srgbClr val="4446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508760" y="2017776"/>
            <a:ext cx="737616" cy="82600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662699" y="4899045"/>
            <a:ext cx="146685" cy="139065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r>
              <a:rPr sz="900" dirty="0">
                <a:latin typeface="Verdana"/>
                <a:cs typeface="Verdana"/>
              </a:rPr>
              <a:t>20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325367" y="0"/>
            <a:ext cx="5818632" cy="51419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356605" y="510515"/>
            <a:ext cx="4787900" cy="4123054"/>
          </a:xfrm>
          <a:custGeom>
            <a:avLst/>
            <a:gdLst/>
            <a:ahLst/>
            <a:cxnLst/>
            <a:rect l="l" t="t" r="r" b="b"/>
            <a:pathLst>
              <a:path w="4787900" h="4123054">
                <a:moveTo>
                  <a:pt x="4787394" y="0"/>
                </a:moveTo>
                <a:lnTo>
                  <a:pt x="117047" y="0"/>
                </a:lnTo>
                <a:lnTo>
                  <a:pt x="71487" y="9198"/>
                </a:lnTo>
                <a:lnTo>
                  <a:pt x="34282" y="34282"/>
                </a:lnTo>
                <a:lnTo>
                  <a:pt x="9198" y="71487"/>
                </a:lnTo>
                <a:lnTo>
                  <a:pt x="0" y="117047"/>
                </a:lnTo>
                <a:lnTo>
                  <a:pt x="0" y="4005421"/>
                </a:lnTo>
                <a:lnTo>
                  <a:pt x="9198" y="4050981"/>
                </a:lnTo>
                <a:lnTo>
                  <a:pt x="34282" y="4088185"/>
                </a:lnTo>
                <a:lnTo>
                  <a:pt x="71487" y="4113270"/>
                </a:lnTo>
                <a:lnTo>
                  <a:pt x="117047" y="4122468"/>
                </a:lnTo>
                <a:lnTo>
                  <a:pt x="4787394" y="4122468"/>
                </a:lnTo>
                <a:lnTo>
                  <a:pt x="478739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solidFill>
            <a:srgbClr val="4446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45008" y="1850135"/>
            <a:ext cx="2837688" cy="4907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45008" y="2167127"/>
            <a:ext cx="3471672" cy="49072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45008" y="2484120"/>
            <a:ext cx="3014472" cy="4937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555625" y="1415796"/>
            <a:ext cx="3362960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solidFill>
                  <a:srgbClr val="FFFFFF"/>
                </a:solidFill>
              </a:rPr>
              <a:t>Rapid</a:t>
            </a:r>
            <a:r>
              <a:rPr spc="-85" dirty="0">
                <a:solidFill>
                  <a:srgbClr val="FFFFFF"/>
                </a:solidFill>
              </a:rPr>
              <a:t> </a:t>
            </a:r>
            <a:r>
              <a:rPr spc="-5" dirty="0">
                <a:solidFill>
                  <a:srgbClr val="FFFFFF"/>
                </a:solidFill>
              </a:rPr>
              <a:t>prototyping</a:t>
            </a:r>
          </a:p>
        </p:txBody>
      </p:sp>
      <p:sp>
        <p:nvSpPr>
          <p:cNvPr id="10" name="object 10"/>
          <p:cNvSpPr/>
          <p:nvPr/>
        </p:nvSpPr>
        <p:spPr>
          <a:xfrm>
            <a:off x="576072" y="713231"/>
            <a:ext cx="420623" cy="46939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965447" y="143255"/>
            <a:ext cx="5178552" cy="486765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662699" y="4899045"/>
            <a:ext cx="146685" cy="139065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r>
              <a:rPr sz="900" dirty="0">
                <a:latin typeface="Verdana"/>
                <a:cs typeface="Verdana"/>
              </a:rPr>
              <a:t>21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solidFill>
            <a:srgbClr val="4446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325367" y="0"/>
            <a:ext cx="5818632" cy="51419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356605" y="522513"/>
            <a:ext cx="4787900" cy="4123054"/>
          </a:xfrm>
          <a:custGeom>
            <a:avLst/>
            <a:gdLst/>
            <a:ahLst/>
            <a:cxnLst/>
            <a:rect l="l" t="t" r="r" b="b"/>
            <a:pathLst>
              <a:path w="4787900" h="4123054">
                <a:moveTo>
                  <a:pt x="4787394" y="0"/>
                </a:moveTo>
                <a:lnTo>
                  <a:pt x="117047" y="0"/>
                </a:lnTo>
                <a:lnTo>
                  <a:pt x="71487" y="9198"/>
                </a:lnTo>
                <a:lnTo>
                  <a:pt x="34282" y="34282"/>
                </a:lnTo>
                <a:lnTo>
                  <a:pt x="9198" y="71487"/>
                </a:lnTo>
                <a:lnTo>
                  <a:pt x="0" y="117047"/>
                </a:lnTo>
                <a:lnTo>
                  <a:pt x="0" y="4005421"/>
                </a:lnTo>
                <a:lnTo>
                  <a:pt x="9198" y="4050981"/>
                </a:lnTo>
                <a:lnTo>
                  <a:pt x="34282" y="4088185"/>
                </a:lnTo>
                <a:lnTo>
                  <a:pt x="71487" y="4113270"/>
                </a:lnTo>
                <a:lnTo>
                  <a:pt x="117047" y="4122468"/>
                </a:lnTo>
                <a:lnTo>
                  <a:pt x="4787394" y="4122468"/>
                </a:lnTo>
                <a:lnTo>
                  <a:pt x="478739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45008" y="1850135"/>
            <a:ext cx="2938272" cy="4907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45008" y="2167127"/>
            <a:ext cx="3169920" cy="49072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45008" y="2484120"/>
            <a:ext cx="3566160" cy="4937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45008" y="2788920"/>
            <a:ext cx="2734056" cy="49377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55625" y="1415796"/>
            <a:ext cx="3164205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solidFill>
                  <a:srgbClr val="FFFFFF"/>
                </a:solidFill>
              </a:rPr>
              <a:t>Persona</a:t>
            </a:r>
            <a:r>
              <a:rPr spc="-70" dirty="0">
                <a:solidFill>
                  <a:srgbClr val="FFFFFF"/>
                </a:solidFill>
              </a:rPr>
              <a:t> </a:t>
            </a:r>
            <a:r>
              <a:rPr spc="-5" dirty="0">
                <a:solidFill>
                  <a:srgbClr val="FFFFFF"/>
                </a:solidFill>
              </a:rPr>
              <a:t>creation</a:t>
            </a:r>
          </a:p>
        </p:txBody>
      </p:sp>
      <p:sp>
        <p:nvSpPr>
          <p:cNvPr id="11" name="object 11"/>
          <p:cNvSpPr/>
          <p:nvPr/>
        </p:nvSpPr>
        <p:spPr>
          <a:xfrm>
            <a:off x="585216" y="774191"/>
            <a:ext cx="633984" cy="41147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413503" y="0"/>
            <a:ext cx="4730496" cy="45720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662699" y="4899045"/>
            <a:ext cx="146685" cy="139065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r>
              <a:rPr sz="900" dirty="0">
                <a:latin typeface="Verdana"/>
                <a:cs typeface="Verdana"/>
              </a:rPr>
              <a:t>22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solidFill>
            <a:srgbClr val="4446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526756" y="2434124"/>
            <a:ext cx="90170" cy="278130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325367" y="0"/>
            <a:ext cx="5818632" cy="51419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356605" y="522513"/>
            <a:ext cx="4787900" cy="4123054"/>
          </a:xfrm>
          <a:custGeom>
            <a:avLst/>
            <a:gdLst/>
            <a:ahLst/>
            <a:cxnLst/>
            <a:rect l="l" t="t" r="r" b="b"/>
            <a:pathLst>
              <a:path w="4787900" h="4123054">
                <a:moveTo>
                  <a:pt x="4787394" y="0"/>
                </a:moveTo>
                <a:lnTo>
                  <a:pt x="117047" y="0"/>
                </a:lnTo>
                <a:lnTo>
                  <a:pt x="71487" y="9198"/>
                </a:lnTo>
                <a:lnTo>
                  <a:pt x="34282" y="34282"/>
                </a:lnTo>
                <a:lnTo>
                  <a:pt x="9198" y="71487"/>
                </a:lnTo>
                <a:lnTo>
                  <a:pt x="0" y="117047"/>
                </a:lnTo>
                <a:lnTo>
                  <a:pt x="0" y="4005421"/>
                </a:lnTo>
                <a:lnTo>
                  <a:pt x="9198" y="4050981"/>
                </a:lnTo>
                <a:lnTo>
                  <a:pt x="34282" y="4088185"/>
                </a:lnTo>
                <a:lnTo>
                  <a:pt x="71487" y="4113270"/>
                </a:lnTo>
                <a:lnTo>
                  <a:pt x="117047" y="4122468"/>
                </a:lnTo>
                <a:lnTo>
                  <a:pt x="4787394" y="4122468"/>
                </a:lnTo>
                <a:lnTo>
                  <a:pt x="478739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45008" y="1850135"/>
            <a:ext cx="2487168" cy="4907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45008" y="2167127"/>
            <a:ext cx="3508248" cy="49072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45008" y="2484120"/>
            <a:ext cx="2971800" cy="4937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45008" y="2788920"/>
            <a:ext cx="1712976" cy="49377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555625" y="1415796"/>
            <a:ext cx="3223260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solidFill>
                  <a:srgbClr val="FFFFFF"/>
                </a:solidFill>
              </a:rPr>
              <a:t>Journey</a:t>
            </a:r>
            <a:r>
              <a:rPr spc="-70" dirty="0">
                <a:solidFill>
                  <a:srgbClr val="FFFFFF"/>
                </a:solidFill>
              </a:rPr>
              <a:t> </a:t>
            </a:r>
            <a:r>
              <a:rPr spc="-10" dirty="0">
                <a:solidFill>
                  <a:srgbClr val="FFFFFF"/>
                </a:solidFill>
              </a:rPr>
              <a:t>mapping</a:t>
            </a:r>
          </a:p>
        </p:txBody>
      </p:sp>
      <p:sp>
        <p:nvSpPr>
          <p:cNvPr id="12" name="object 12"/>
          <p:cNvSpPr/>
          <p:nvPr/>
        </p:nvSpPr>
        <p:spPr>
          <a:xfrm>
            <a:off x="569976" y="749808"/>
            <a:ext cx="435864" cy="43281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431346" y="607155"/>
            <a:ext cx="4712653" cy="394968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649999" y="4886959"/>
            <a:ext cx="1720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latin typeface="Verdana"/>
                <a:cs typeface="Verdana"/>
              </a:rPr>
              <a:t>23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91493" y="1410789"/>
            <a:ext cx="1561011" cy="156101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251868" y="3618484"/>
            <a:ext cx="463994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latin typeface="Verdana"/>
                <a:cs typeface="Verdana"/>
                <a:hlinkClick r:id="rId4"/>
              </a:rPr>
              <a:t>http://hop.hosting.wellsfargo.com/cixd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33625" y="4542028"/>
            <a:ext cx="447738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404040"/>
                </a:solidFill>
                <a:latin typeface="Verdana"/>
                <a:cs typeface="Verdana"/>
              </a:rPr>
              <a:t>© 2019 </a:t>
            </a:r>
            <a:r>
              <a:rPr sz="1000" spc="-5" dirty="0">
                <a:solidFill>
                  <a:srgbClr val="404040"/>
                </a:solidFill>
                <a:latin typeface="Verdana"/>
                <a:cs typeface="Verdana"/>
              </a:rPr>
              <a:t>Wells Fargo Bank, N.A. </a:t>
            </a:r>
            <a:r>
              <a:rPr sz="1000" dirty="0">
                <a:solidFill>
                  <a:srgbClr val="404040"/>
                </a:solidFill>
                <a:latin typeface="Verdana"/>
                <a:cs typeface="Verdana"/>
              </a:rPr>
              <a:t>All </a:t>
            </a:r>
            <a:r>
              <a:rPr sz="1000" spc="-5" dirty="0">
                <a:solidFill>
                  <a:srgbClr val="404040"/>
                </a:solidFill>
                <a:latin typeface="Verdana"/>
                <a:cs typeface="Verdana"/>
              </a:rPr>
              <a:t>rights reserved. Internal </a:t>
            </a:r>
            <a:r>
              <a:rPr sz="1000" dirty="0">
                <a:solidFill>
                  <a:srgbClr val="404040"/>
                </a:solidFill>
                <a:latin typeface="Verdana"/>
                <a:cs typeface="Verdana"/>
              </a:rPr>
              <a:t>use</a:t>
            </a:r>
            <a:r>
              <a:rPr sz="1000" spc="75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000" spc="-5" dirty="0">
                <a:solidFill>
                  <a:srgbClr val="404040"/>
                </a:solidFill>
                <a:latin typeface="Verdana"/>
                <a:cs typeface="Verdana"/>
              </a:rPr>
              <a:t>only.</a:t>
            </a:r>
            <a:endParaRPr sz="1000">
              <a:latin typeface="Verdana"/>
              <a:cs typeface="Verdan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504</Words>
  <Application>Microsoft Office PowerPoint</Application>
  <PresentationFormat>On-screen Show (16:9)</PresentationFormat>
  <Paragraphs>99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Calibri</vt:lpstr>
      <vt:lpstr>Georgia</vt:lpstr>
      <vt:lpstr>Times New Roman</vt:lpstr>
      <vt:lpstr>Verdana</vt:lpstr>
      <vt:lpstr>Office Theme</vt:lpstr>
      <vt:lpstr>Customer  Insights &amp;  Experience  Design (CIXD)</vt:lpstr>
      <vt:lpstr>CIXD</vt:lpstr>
      <vt:lpstr>CIXD helps partners… Transform business  objectives and  customer needs</vt:lpstr>
      <vt:lpstr>CIXD helps partners… Leverage technology  to create effective  digital environments</vt:lpstr>
      <vt:lpstr>CIXD helps partners… Deliver intuitive,  confidence–inspiring  user experiences</vt:lpstr>
      <vt:lpstr>CIXD Practices User-centered design</vt:lpstr>
      <vt:lpstr>User-centered design is a structured, systematic approach to  achieving customer experience excellence.</vt:lpstr>
      <vt:lpstr>How CIXD works</vt:lpstr>
      <vt:lpstr>User-centered design… Builds alignment  and engagement</vt:lpstr>
      <vt:lpstr>Before: paper-based  systems weighed heavy  on team members and customers.</vt:lpstr>
      <vt:lpstr>After: a digital  experience increases  efficiency and  transparency.</vt:lpstr>
      <vt:lpstr>User-centered design… Lowers risk</vt:lpstr>
      <vt:lpstr>PowerPoint Presentation</vt:lpstr>
      <vt:lpstr>After: the person is the  password with new  mobile authentication  options.</vt:lpstr>
      <vt:lpstr>User-centered design… Shifts culture</vt:lpstr>
      <vt:lpstr>Before: software  developers wanted an  easier way to embed  our offerings into  their systems.</vt:lpstr>
      <vt:lpstr>After: an integrated  experience offers a  smarter way to work.</vt:lpstr>
      <vt:lpstr>Great design puts  customers first, from concept to production.</vt:lpstr>
      <vt:lpstr>From paper to pilot Methods for testing concepts with customers.</vt:lpstr>
      <vt:lpstr>Experience strategy offerings</vt:lpstr>
      <vt:lpstr>Rapid prototyping</vt:lpstr>
      <vt:lpstr>Persona creation</vt:lpstr>
      <vt:lpstr>Journey mapping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Customer  Insights &amp;  Experience  Design (CIXD)</dc:title>
  <cp:lastModifiedBy>Ibanez, Nadia</cp:lastModifiedBy>
  <cp:revision>1</cp:revision>
  <dcterms:created xsi:type="dcterms:W3CDTF">2019-08-07T22:37:16Z</dcterms:created>
  <dcterms:modified xsi:type="dcterms:W3CDTF">2019-08-08T23:28:52Z</dcterms:modified>
</cp:coreProperties>
</file>